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08" r:id="rId3"/>
    <p:sldMasterId id="2147483720" r:id="rId4"/>
    <p:sldMasterId id="2147483756" r:id="rId5"/>
    <p:sldMasterId id="2147483769" r:id="rId6"/>
    <p:sldMasterId id="2147483793" r:id="rId7"/>
  </p:sldMasterIdLst>
  <p:notesMasterIdLst>
    <p:notesMasterId r:id="rId31"/>
  </p:notesMasterIdLst>
  <p:sldIdLst>
    <p:sldId id="268" r:id="rId8"/>
    <p:sldId id="307" r:id="rId9"/>
    <p:sldId id="264" r:id="rId10"/>
    <p:sldId id="306" r:id="rId11"/>
    <p:sldId id="262" r:id="rId12"/>
    <p:sldId id="282" r:id="rId13"/>
    <p:sldId id="301" r:id="rId14"/>
    <p:sldId id="295" r:id="rId15"/>
    <p:sldId id="276" r:id="rId16"/>
    <p:sldId id="272" r:id="rId17"/>
    <p:sldId id="263" r:id="rId18"/>
    <p:sldId id="265" r:id="rId19"/>
    <p:sldId id="275" r:id="rId20"/>
    <p:sldId id="294" r:id="rId21"/>
    <p:sldId id="311" r:id="rId22"/>
    <p:sldId id="271" r:id="rId23"/>
    <p:sldId id="302" r:id="rId24"/>
    <p:sldId id="300" r:id="rId25"/>
    <p:sldId id="310" r:id="rId26"/>
    <p:sldId id="270" r:id="rId27"/>
    <p:sldId id="288" r:id="rId28"/>
    <p:sldId id="278" r:id="rId29"/>
    <p:sldId id="269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829" autoAdjust="0"/>
  </p:normalViewPr>
  <p:slideViewPr>
    <p:cSldViewPr>
      <p:cViewPr>
        <p:scale>
          <a:sx n="100" d="100"/>
          <a:sy n="100" d="100"/>
        </p:scale>
        <p:origin x="-1944" y="-3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65930300379122"/>
          <c:y val="3.3639143730886847E-2"/>
          <c:w val="0.85794400699912798"/>
          <c:h val="0.6396583110597433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2012-2013 уч.год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txPr>
              <a:bodyPr/>
              <a:lstStyle/>
              <a:p>
                <a:pPr>
                  <a:defRPr sz="1000" b="1">
                    <a:solidFill>
                      <a:schemeClr val="tx2">
                        <a:lumMod val="20000"/>
                        <a:lumOff val="8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Лист1!$A$2:$A$9</c:f>
              <c:strCache>
                <c:ptCount val="8"/>
                <c:pt idx="0">
                  <c:v>количество студентов</c:v>
                </c:pt>
                <c:pt idx="1">
                  <c:v>качество обучения</c:v>
                </c:pt>
                <c:pt idx="2">
                  <c:v>количество преподавателей</c:v>
                </c:pt>
                <c:pt idx="3">
                  <c:v>степень разработки сайта</c:v>
                </c:pt>
                <c:pt idx="4">
                  <c:v>ЦОР</c:v>
                </c:pt>
                <c:pt idx="5">
                  <c:v>качество тестовых заданий</c:v>
                </c:pt>
                <c:pt idx="6">
                  <c:v>онлайн уроки</c:v>
                </c:pt>
                <c:pt idx="7">
                  <c:v>онлайн олимпиады</c:v>
                </c:pt>
              </c:strCache>
            </c:strRef>
          </c:cat>
          <c:val>
            <c:numRef>
              <c:f>Лист1!$B$2:$B$9</c:f>
              <c:numCache>
                <c:formatCode>0%</c:formatCode>
                <c:ptCount val="8"/>
                <c:pt idx="0">
                  <c:v>0.23</c:v>
                </c:pt>
                <c:pt idx="1">
                  <c:v>0.75000000000000178</c:v>
                </c:pt>
                <c:pt idx="2">
                  <c:v>0.15000000000000024</c:v>
                </c:pt>
                <c:pt idx="3">
                  <c:v>0.65000000000000202</c:v>
                </c:pt>
                <c:pt idx="4">
                  <c:v>0.65000000000000202</c:v>
                </c:pt>
                <c:pt idx="5">
                  <c:v>0.86000000000000065</c:v>
                </c:pt>
                <c:pt idx="6">
                  <c:v>0.11</c:v>
                </c:pt>
                <c:pt idx="7">
                  <c:v>0.05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2013-2014 уч.год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1"/>
              <c:layout>
                <c:manualLayout>
                  <c:x val="2.3148148148148147E-2"/>
                  <c:y val="-1.19047619047619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851851851851858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388888888888897E-2"/>
                  <c:y val="-2.38095238095238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6.9444444444444605E-3"/>
                  <c:y val="-5.78848515495197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3.2407407407407544E-2"/>
                  <c:y val="-3.04991692552193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1.3888888888888947E-2"/>
                  <c:y val="-1.22324159021406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1.1574074074074073E-2"/>
                  <c:y val="-1.22324159021406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Лист1!$A$2:$A$9</c:f>
              <c:strCache>
                <c:ptCount val="8"/>
                <c:pt idx="0">
                  <c:v>количество студентов</c:v>
                </c:pt>
                <c:pt idx="1">
                  <c:v>качество обучения</c:v>
                </c:pt>
                <c:pt idx="2">
                  <c:v>количество преподавателей</c:v>
                </c:pt>
                <c:pt idx="3">
                  <c:v>степень разработки сайта</c:v>
                </c:pt>
                <c:pt idx="4">
                  <c:v>ЦОР</c:v>
                </c:pt>
                <c:pt idx="5">
                  <c:v>качество тестовых заданий</c:v>
                </c:pt>
                <c:pt idx="6">
                  <c:v>онлайн уроки</c:v>
                </c:pt>
                <c:pt idx="7">
                  <c:v>онлайн олимпиады</c:v>
                </c:pt>
              </c:strCache>
            </c:strRef>
          </c:cat>
          <c:val>
            <c:numRef>
              <c:f>Лист1!$C$2:$C$9</c:f>
              <c:numCache>
                <c:formatCode>0%</c:formatCode>
                <c:ptCount val="8"/>
                <c:pt idx="0">
                  <c:v>0.39000000000000096</c:v>
                </c:pt>
                <c:pt idx="1">
                  <c:v>0.85000000000000064</c:v>
                </c:pt>
                <c:pt idx="2" formatCode="0.00%">
                  <c:v>0.33000000000000107</c:v>
                </c:pt>
                <c:pt idx="3">
                  <c:v>0.75000000000000178</c:v>
                </c:pt>
                <c:pt idx="4">
                  <c:v>0.85000000000000064</c:v>
                </c:pt>
                <c:pt idx="5">
                  <c:v>0.9</c:v>
                </c:pt>
                <c:pt idx="6">
                  <c:v>0.16</c:v>
                </c:pt>
                <c:pt idx="7">
                  <c:v>0.12000000000000002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4588160"/>
        <c:axId val="144598144"/>
        <c:axId val="0"/>
      </c:bar3DChart>
      <c:catAx>
        <c:axId val="14458816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 b="1">
                <a:solidFill>
                  <a:schemeClr val="tx2">
                    <a:lumMod val="40000"/>
                    <a:lumOff val="60000"/>
                  </a:schemeClr>
                </a:solidFill>
              </a:defRPr>
            </a:pPr>
            <a:endParaRPr lang="ru-RU"/>
          </a:p>
        </c:txPr>
        <c:crossAx val="144598144"/>
        <c:crosses val="autoZero"/>
        <c:auto val="1"/>
        <c:lblAlgn val="ctr"/>
        <c:lblOffset val="100"/>
        <c:noMultiLvlLbl val="0"/>
      </c:catAx>
      <c:valAx>
        <c:axId val="144598144"/>
        <c:scaling>
          <c:orientation val="minMax"/>
        </c:scaling>
        <c:delete val="1"/>
        <c:axPos val="l"/>
        <c:majorGridlines/>
        <c:numFmt formatCode="0%" sourceLinked="1"/>
        <c:majorTickMark val="out"/>
        <c:minorTickMark val="none"/>
        <c:tickLblPos val="nextTo"/>
        <c:crossAx val="14458816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3760377199468256E-2"/>
          <c:y val="2.9847111004760212E-2"/>
          <c:w val="0.83748860279892279"/>
          <c:h val="0.6233077538168273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2012-2013 уч.год</c:v>
                </c:pt>
              </c:strCache>
            </c:strRef>
          </c:tx>
          <c:spPr>
            <a:solidFill>
              <a:srgbClr val="5B9BD5">
                <a:lumMod val="60000"/>
                <a:lumOff val="40000"/>
              </a:srgbClr>
            </a:solidFill>
          </c:spPr>
          <c:invertIfNegative val="0"/>
          <c:dLbls>
            <c:txPr>
              <a:bodyPr/>
              <a:lstStyle/>
              <a:p>
                <a:pPr>
                  <a:defRPr sz="1000" b="1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Лист1!$A$2:$A$8</c:f>
              <c:strCache>
                <c:ptCount val="6"/>
                <c:pt idx="0">
                  <c:v>моудульная технология</c:v>
                </c:pt>
                <c:pt idx="1">
                  <c:v>ИКТ</c:v>
                </c:pt>
                <c:pt idx="2">
                  <c:v>кредитная технология</c:v>
                </c:pt>
                <c:pt idx="3">
                  <c:v>проектная технология</c:v>
                </c:pt>
                <c:pt idx="4">
                  <c:v>дуальная технология</c:v>
                </c:pt>
                <c:pt idx="5">
                  <c:v>дистанционнная технология</c:v>
                </c:pt>
              </c:strCache>
            </c:strRef>
          </c:cat>
          <c:val>
            <c:numRef>
              <c:f>Лист1!$B$2:$B$8</c:f>
              <c:numCache>
                <c:formatCode>0%</c:formatCode>
                <c:ptCount val="7"/>
                <c:pt idx="0">
                  <c:v>0.4</c:v>
                </c:pt>
                <c:pt idx="1">
                  <c:v>0.87000000000000088</c:v>
                </c:pt>
                <c:pt idx="2">
                  <c:v>0.30000000000000032</c:v>
                </c:pt>
                <c:pt idx="3">
                  <c:v>0.35000000000000031</c:v>
                </c:pt>
                <c:pt idx="4">
                  <c:v>0.27</c:v>
                </c:pt>
                <c:pt idx="5">
                  <c:v>0.17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2013-2014 уч.год</c:v>
                </c:pt>
              </c:strCache>
            </c:strRef>
          </c:tx>
          <c:spPr>
            <a:solidFill>
              <a:srgbClr val="ED7D31"/>
            </a:solidFill>
          </c:spPr>
          <c:invertIfNegative val="0"/>
          <c:dLbls>
            <c:dLbl>
              <c:idx val="1"/>
              <c:layout>
                <c:manualLayout>
                  <c:x val="2.3148148148148147E-2"/>
                  <c:y val="-1.19047619047619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851851851851854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3888888888888919E-2"/>
                  <c:y val="-2.38095238095238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1574074074074073E-2"/>
                  <c:y val="-1.19047619047619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6203703703703703E-2"/>
                  <c:y val="-1.19047619047619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Лист1!$A$2:$A$8</c:f>
              <c:strCache>
                <c:ptCount val="6"/>
                <c:pt idx="0">
                  <c:v>моудульная технология</c:v>
                </c:pt>
                <c:pt idx="1">
                  <c:v>ИКТ</c:v>
                </c:pt>
                <c:pt idx="2">
                  <c:v>кредитная технология</c:v>
                </c:pt>
                <c:pt idx="3">
                  <c:v>проектная технология</c:v>
                </c:pt>
                <c:pt idx="4">
                  <c:v>дуальная технология</c:v>
                </c:pt>
                <c:pt idx="5">
                  <c:v>дистанционнная технология</c:v>
                </c:pt>
              </c:strCache>
            </c:strRef>
          </c:cat>
          <c:val>
            <c:numRef>
              <c:f>Лист1!$C$2:$C$8</c:f>
              <c:numCache>
                <c:formatCode>0%</c:formatCode>
                <c:ptCount val="7"/>
                <c:pt idx="0">
                  <c:v>0.83000000000000063</c:v>
                </c:pt>
                <c:pt idx="1">
                  <c:v>0.92</c:v>
                </c:pt>
                <c:pt idx="2" formatCode="0.00%">
                  <c:v>0.73500000000000065</c:v>
                </c:pt>
                <c:pt idx="3">
                  <c:v>0.4</c:v>
                </c:pt>
                <c:pt idx="4">
                  <c:v>0.45</c:v>
                </c:pt>
                <c:pt idx="5">
                  <c:v>0.33000000000000057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4632064"/>
        <c:axId val="145764352"/>
        <c:axId val="0"/>
      </c:bar3DChart>
      <c:catAx>
        <c:axId val="1446320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 b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5764352"/>
        <c:crosses val="autoZero"/>
        <c:auto val="1"/>
        <c:lblAlgn val="ctr"/>
        <c:lblOffset val="100"/>
        <c:noMultiLvlLbl val="0"/>
      </c:catAx>
      <c:valAx>
        <c:axId val="14576435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4463206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image" Target="../media/image12.emf"/><Relationship Id="rId4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DC3DB9-28F4-4338-827E-1E9DABB2E383}" type="datetimeFigureOut">
              <a:rPr lang="ru-RU" smtClean="0"/>
              <a:pPr/>
              <a:t>03.10.2015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3B932F-BC29-4C85-9050-93A1D88EB1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003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B932F-BC29-4C85-9050-93A1D88EB1D5}" type="slidenum">
              <a:rPr lang="ru-RU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2364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B932F-BC29-4C85-9050-93A1D88EB1D5}" type="slidenum">
              <a:rPr lang="ru-RU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236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B932F-BC29-4C85-9050-93A1D88EB1D5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944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B932F-BC29-4C85-9050-93A1D88EB1D5}" type="slidenum">
              <a:rPr lang="ru-RU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236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B932F-BC29-4C85-9050-93A1D88EB1D5}" type="slidenum">
              <a:rPr lang="ru-RU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2364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B932F-BC29-4C85-9050-93A1D88EB1D5}" type="slidenum">
              <a:rPr lang="ru-RU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236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B932F-BC29-4C85-9050-93A1D88EB1D5}" type="slidenum">
              <a:rPr lang="ru-RU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2364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B932F-BC29-4C85-9050-93A1D88EB1D5}" type="slidenum">
              <a:rPr lang="ru-RU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2364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B932F-BC29-4C85-9050-93A1D88EB1D5}" type="slidenum">
              <a:rPr lang="ru-RU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2364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B932F-BC29-4C85-9050-93A1D88EB1D5}" type="slidenum">
              <a:rPr lang="ru-RU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236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B932F-BC29-4C85-9050-93A1D88EB1D5}" type="slidenum">
              <a:rPr lang="ru-RU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236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B932F-BC29-4C85-9050-93A1D88EB1D5}" type="slidenum">
              <a:rPr lang="ru-RU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236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B932F-BC29-4C85-9050-93A1D88EB1D5}" type="slidenum">
              <a:rPr lang="ru-RU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236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4628DC0-7CB1-40B4-B9FC-8FEE7E6F7E4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ru-RU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B932F-BC29-4C85-9050-93A1D88EB1D5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899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B932F-BC29-4C85-9050-93A1D88EB1D5}" type="slidenum">
              <a:rPr lang="ru-RU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236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B932F-BC29-4C85-9050-93A1D88EB1D5}" type="slidenum">
              <a:rPr lang="ru-RU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236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B932F-BC29-4C85-9050-93A1D88EB1D5}" type="slidenum">
              <a:rPr lang="ru-RU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236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1C5B3B-EE5C-4840-A390-2DE4F35C79C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002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4E7B45-34C1-44D8-99B5-E9B954C7070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85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28600"/>
            <a:ext cx="2286000" cy="137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228600"/>
            <a:ext cx="6705600" cy="1371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72D9B8-8A33-4175-B805-1800292D08B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593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69ABF-0B20-432F-BF69-0C4C8709527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B53E2-A8A5-4583-98DF-CA8FC5772E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857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69ABF-0B20-432F-BF69-0C4C8709527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B53E2-A8A5-4583-98DF-CA8FC5772E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7588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69ABF-0B20-432F-BF69-0C4C8709527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B53E2-A8A5-4583-98DF-CA8FC5772E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7203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69ABF-0B20-432F-BF69-0C4C8709527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B53E2-A8A5-4583-98DF-CA8FC5772E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1352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69ABF-0B20-432F-BF69-0C4C8709527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B53E2-A8A5-4583-98DF-CA8FC5772E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737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69ABF-0B20-432F-BF69-0C4C8709527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B53E2-A8A5-4583-98DF-CA8FC5772E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5027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69ABF-0B20-432F-BF69-0C4C8709527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B53E2-A8A5-4583-98DF-CA8FC5772E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6694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69ABF-0B20-432F-BF69-0C4C8709527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B53E2-A8A5-4583-98DF-CA8FC5772E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456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DAAA87-BD34-43F0-A0A1-5D5EED6A6EA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0063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69ABF-0B20-432F-BF69-0C4C8709527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B53E2-A8A5-4583-98DF-CA8FC5772E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111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69ABF-0B20-432F-BF69-0C4C8709527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B53E2-A8A5-4583-98DF-CA8FC5772E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168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69ABF-0B20-432F-BF69-0C4C8709527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B53E2-A8A5-4583-98DF-CA8FC5772E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83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69ABF-0B20-432F-BF69-0C4C8709527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B53E2-A8A5-4583-98DF-CA8FC5772E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3390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69ABF-0B20-432F-BF69-0C4C8709527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B53E2-A8A5-4583-98DF-CA8FC5772E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4376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69ABF-0B20-432F-BF69-0C4C8709527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B53E2-A8A5-4583-98DF-CA8FC5772E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175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69ABF-0B20-432F-BF69-0C4C8709527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B53E2-A8A5-4583-98DF-CA8FC5772E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4723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69ABF-0B20-432F-BF69-0C4C8709527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B53E2-A8A5-4583-98DF-CA8FC5772E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1105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69ABF-0B20-432F-BF69-0C4C8709527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B53E2-A8A5-4583-98DF-CA8FC5772E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66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69ABF-0B20-432F-BF69-0C4C8709527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B53E2-A8A5-4583-98DF-CA8FC5772E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324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ADDE5D-A8FA-48DA-80DB-09902807784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5818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69ABF-0B20-432F-BF69-0C4C8709527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B53E2-A8A5-4583-98DF-CA8FC5772E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0408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69ABF-0B20-432F-BF69-0C4C8709527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B53E2-A8A5-4583-98DF-CA8FC5772E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9717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69ABF-0B20-432F-BF69-0C4C8709527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B53E2-A8A5-4583-98DF-CA8FC5772E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6641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69ABF-0B20-432F-BF69-0C4C8709527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B53E2-A8A5-4583-98DF-CA8FC5772E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6979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37E5687-917D-4BEC-9CF5-88D807016F3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D2E49DD-29A2-4B72-8065-3BE599C20B6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6386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3E1642E-9C28-46CF-9B1A-B7A6C24EB3F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6C4EA5-529D-4383-B1F8-B59FB2300D0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1523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F73B5EB-B582-4C9E-B4F5-D5DAFE97BAF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263E4B7-EEEB-4494-B05F-749BD32F2C2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126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686DFB7-451F-4590-8C15-BC8E14745C2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F8503CC-E0F5-46C9-9F65-4E0F0F15F36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4221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D96862D-BF3A-4743-AA69-5A53F02FD87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73A999D-8122-47A2-A9AC-F262C1406E8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215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C9A3306-F58D-4CD6-998A-23C7FF364D8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7CB7DC7-E005-4540-BEFB-F51D3AEF023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957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60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60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E12D4F-96E6-4734-B0C5-2599037965F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1874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432F76-A78A-4785-95E5-84A8D038302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5B00598-1C6B-4E89-BD8C-16D9E6A58F9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6602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BCC1B3F-2BEF-4DD0-B189-F66DBB6AE2D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F3292BE-5EF3-40D1-B561-6E8E6424540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9423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3D4F289-27F4-4236-89A6-D326003B88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609396D-6F9C-4FA0-B018-49EAF253949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8750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F9BD0D5-A56C-4798-A647-A1FB5FBE533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53F295C-39CD-4241-B22F-F21DD9BAEBC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4850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769D70C-D86D-46A0-9F9D-64C27907940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AFD3E73-BCA8-450F-AAEC-C4E7FD4D71F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5306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B9D8B4-77BF-4A5C-A223-21CECAC0AE2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9118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9D0718-3451-46F4-8337-064E835B283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3362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72B480-7094-4C72-A48D-17CD5D6CFA1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1403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60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60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C5635C-973E-462F-B326-47605F31CF0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4799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0ED5E0-50F0-4CC9-868D-2407BFA266B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078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A4223E-665F-4E8B-9528-2BF39215037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0278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4DDFED-69E5-4482-90C3-CE879B08DB3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2172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B89FD5-D3FB-47E1-B745-9D10E4248C6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7333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D18C5A-3DB0-4043-AB86-7BB2339F08F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388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14E246-49A0-4237-AD85-9A89FB5FEB2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1798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0F2B56-8B85-4AB2-8B11-524E77E5EFD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846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28600"/>
            <a:ext cx="2286000" cy="137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228600"/>
            <a:ext cx="6705600" cy="1371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012221-E561-4312-91AD-60B0F7F1ED9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1240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76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990600"/>
            <a:ext cx="8229600" cy="609600"/>
          </a:xfr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C0A9587-C380-4C18-9EE1-249289EF768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1360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09B078-5D18-49C1-ACA5-53E2FADDEC7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3490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9356AD-B992-4F7B-A28A-27F00FF4A13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9545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A94A7F-EB38-46A8-B053-64A59AB1AE6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200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6AB4B8-83B3-487F-9A3A-FADD9E76E45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8920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60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60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175770-CB8F-47BC-B67C-D6FDFBED136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853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DDC0CC-CDC9-4F99-B7B3-5999D4F5C66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8879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0DB568-7DA5-432A-B288-77ACDA66927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8095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40827D-0595-4CDB-A3FC-0582455D756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9208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32922F-8736-42AB-8EFF-F7236C95C6F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8902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4B7CC1-92D1-483A-ACC3-C27C99D9878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1551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DD558-8D7E-407A-A1CC-49944007E39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4444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28600"/>
            <a:ext cx="2286000" cy="137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228600"/>
            <a:ext cx="6705600" cy="1371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1CF4D2-FE05-4F6C-9522-20DCA4A89E5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8886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B8B760-3109-40A0-8C94-AFB1C2B5665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5778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AAA6E6-DB8F-4DFB-9A56-79ED96F9B26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456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8A0DC4-CD2B-4D43-A96D-021F80C8602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9158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840F71-0400-4FE3-AFCE-4B9585AD6D4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6756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60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60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89F86F-D975-4AC1-BAE9-213128E7DD5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3872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E85D34-1D70-41BB-9B05-B6AAE06D1EE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7408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3E5CC8-54DC-4701-848B-B302EEFDF4A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0029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230F-53CC-438C-8740-09F319F3285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442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8DBFFA-6B28-47A3-9A61-DF1D4AADDE5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6143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79F4DB-D883-481B-9319-697A595FD0A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601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B126C3-0F5A-4820-9C03-A9CF72D2729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1507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28600"/>
            <a:ext cx="2286000" cy="137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228600"/>
            <a:ext cx="6705600" cy="1371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2C542F-3A61-4A66-9E51-04FFAA09FDB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07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6142F8-C075-4DAD-B855-4F316B81C4C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476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D9C637-34ED-4D71-BA62-D838183D7C7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279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9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2286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5160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161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162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F36CE8-9E8A-40B5-ACA5-BF9F077FFAC2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16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9720702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69ABF-0B20-432F-BF69-0C4C8709527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B53E2-A8A5-4583-98DF-CA8FC5772E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949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69ABF-0B20-432F-BF69-0C4C8709527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B53E2-A8A5-4583-98DF-CA8FC5772EA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431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464653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76CAFF-F480-40E7-BEAC-BCC4A6B72C5B}" type="datetimeFigureOut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464653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464653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F7508B-4FE9-41A8-83B8-84CD63CEF4D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  <p:pic>
        <p:nvPicPr>
          <p:cNvPr id="1031" name="Рисунок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50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9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2286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5160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5161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5162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C839AC-C46A-4BC0-974D-5AEB543E3BC6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516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0105884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9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2286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5160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5161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5162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AF8E0FE-0D67-4042-AD18-E1BE3C2D4612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516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1756433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9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2286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5160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161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162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369C45-A6CC-40E0-9608-17665C53AC73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16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1053983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jpeg"/><Relationship Id="rId4" Type="http://schemas.openxmlformats.org/officeDocument/2006/relationships/image" Target="../media/image3.png"/><Relationship Id="rId9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3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jpeg"/><Relationship Id="rId3" Type="http://schemas.openxmlformats.org/officeDocument/2006/relationships/image" Target="../media/image2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3.png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2.pn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11" Type="http://schemas.openxmlformats.org/officeDocument/2006/relationships/image" Target="../media/image79.jpeg"/><Relationship Id="rId5" Type="http://schemas.openxmlformats.org/officeDocument/2006/relationships/image" Target="../media/image73.jpeg"/><Relationship Id="rId10" Type="http://schemas.openxmlformats.org/officeDocument/2006/relationships/image" Target="../media/image78.jpeg"/><Relationship Id="rId4" Type="http://schemas.openxmlformats.org/officeDocument/2006/relationships/image" Target="../media/image3.png"/><Relationship Id="rId9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2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3.png"/><Relationship Id="rId9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93.png"/><Relationship Id="rId3" Type="http://schemas.openxmlformats.org/officeDocument/2006/relationships/image" Target="../media/image2.png"/><Relationship Id="rId7" Type="http://schemas.openxmlformats.org/officeDocument/2006/relationships/image" Target="../media/image88.png"/><Relationship Id="rId12" Type="http://schemas.openxmlformats.org/officeDocument/2006/relationships/image" Target="../media/image9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1.png"/><Relationship Id="rId5" Type="http://schemas.openxmlformats.org/officeDocument/2006/relationships/image" Target="../media/image86.png"/><Relationship Id="rId10" Type="http://schemas.openxmlformats.org/officeDocument/2006/relationships/image" Target="../media/image90.jpeg"/><Relationship Id="rId4" Type="http://schemas.openxmlformats.org/officeDocument/2006/relationships/image" Target="../media/image3.png"/><Relationship Id="rId9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2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3.png"/><Relationship Id="rId9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2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politeh127@mail.ru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oleObject" Target="../embeddings/oleObject3.bin"/><Relationship Id="rId18" Type="http://schemas.openxmlformats.org/officeDocument/2006/relationships/image" Target="../media/image20.png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23.png"/><Relationship Id="rId7" Type="http://schemas.openxmlformats.org/officeDocument/2006/relationships/image" Target="../media/image17.png"/><Relationship Id="rId12" Type="http://schemas.openxmlformats.org/officeDocument/2006/relationships/image" Target="../media/image13.emf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5.png"/><Relationship Id="rId20" Type="http://schemas.openxmlformats.org/officeDocument/2006/relationships/image" Target="../media/image22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pn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3.png"/><Relationship Id="rId15" Type="http://schemas.openxmlformats.org/officeDocument/2006/relationships/oleObject" Target="../embeddings/oleObject4.bin"/><Relationship Id="rId23" Type="http://schemas.openxmlformats.org/officeDocument/2006/relationships/image" Target="../media/image25.png"/><Relationship Id="rId10" Type="http://schemas.openxmlformats.org/officeDocument/2006/relationships/image" Target="../media/image12.emf"/><Relationship Id="rId19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oleObject" Target="../embeddings/oleObject1.bin"/><Relationship Id="rId14" Type="http://schemas.openxmlformats.org/officeDocument/2006/relationships/image" Target="../media/image14.emf"/><Relationship Id="rId22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&#1087;&#1088;&#1086;&#1075;&#1088;&#1072;&#1084;&#1084;&#1072;.pptx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7" y="802662"/>
            <a:ext cx="1084269" cy="79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8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67" y="19180"/>
            <a:ext cx="1091170" cy="79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0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3" y="6023598"/>
            <a:ext cx="1115617" cy="81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1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7" y="9093"/>
            <a:ext cx="1084269" cy="79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2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3" y="5196285"/>
            <a:ext cx="1115617" cy="827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3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808" y="6023598"/>
            <a:ext cx="1054100" cy="81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3" y="3613937"/>
            <a:ext cx="108585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587" y="-4030"/>
            <a:ext cx="108585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31705"/>
            <a:ext cx="108585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023598"/>
            <a:ext cx="108585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958" y="6035772"/>
            <a:ext cx="108585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3" y="4406100"/>
            <a:ext cx="108585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27" y="2388394"/>
            <a:ext cx="108585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27" y="1596231"/>
            <a:ext cx="108585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19872" y="4736394"/>
            <a:ext cx="4439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B0F0"/>
                </a:solidFill>
              </a:rPr>
              <a:t>А.Еслямова директор ВТШ-К</a:t>
            </a:r>
            <a:endParaRPr lang="ru-RU" sz="2000" b="1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95970" y="6261763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2015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3" y="1275108"/>
            <a:ext cx="108585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3" y="2067272"/>
            <a:ext cx="108585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3" y="2859435"/>
            <a:ext cx="108585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2026"/>
            <a:ext cx="108585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3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27" y="3979863"/>
            <a:ext cx="108585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4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27" y="3180557"/>
            <a:ext cx="108585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939" y="-34041"/>
            <a:ext cx="820737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79712" y="1540022"/>
            <a:ext cx="525658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«Приоритеты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преимущества подготовки кадров в Высшей технической школе г.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Кокшетау»                                                                 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467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7" y="802662"/>
            <a:ext cx="1084269" cy="79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8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67" y="19180"/>
            <a:ext cx="1091170" cy="79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0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3" y="6023598"/>
            <a:ext cx="1115617" cy="81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1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7" y="9093"/>
            <a:ext cx="1084269" cy="79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2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3" y="5196285"/>
            <a:ext cx="1115617" cy="827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3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808" y="6023598"/>
            <a:ext cx="1054100" cy="81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7784" y="260648"/>
            <a:ext cx="61926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  </a:t>
            </a:r>
            <a:r>
              <a:rPr lang="ru-RU" b="1" dirty="0" smtClean="0">
                <a:solidFill>
                  <a:schemeClr val="bg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2015 по 2018 годы реализуются две экспериментальные образовательные программы нового  поколения по  специальностям:</a:t>
            </a:r>
            <a:endParaRPr lang="ru-RU" b="1" dirty="0">
              <a:solidFill>
                <a:schemeClr val="bg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087253"/>
            <a:ext cx="3456384" cy="4222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28" y="2275085"/>
            <a:ext cx="3649932" cy="415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132856"/>
            <a:ext cx="101758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030504"/>
            <a:ext cx="1306565" cy="1497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35" y="1832799"/>
            <a:ext cx="1283445" cy="1452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Freeform 7"/>
          <p:cNvSpPr>
            <a:spLocks/>
          </p:cNvSpPr>
          <p:nvPr/>
        </p:nvSpPr>
        <p:spPr bwMode="gray">
          <a:xfrm>
            <a:off x="4293443" y="5008630"/>
            <a:ext cx="1078533" cy="1423224"/>
          </a:xfrm>
          <a:custGeom>
            <a:avLst/>
            <a:gdLst>
              <a:gd name="T0" fmla="*/ 88 w 1104"/>
              <a:gd name="T1" fmla="*/ 1160 h 1256"/>
              <a:gd name="T2" fmla="*/ 88 w 1104"/>
              <a:gd name="T3" fmla="*/ 0 h 1256"/>
              <a:gd name="T4" fmla="*/ 0 w 1104"/>
              <a:gd name="T5" fmla="*/ 0 h 1256"/>
              <a:gd name="T6" fmla="*/ 0 w 1104"/>
              <a:gd name="T7" fmla="*/ 1256 h 1256"/>
              <a:gd name="T8" fmla="*/ 1104 w 1104"/>
              <a:gd name="T9" fmla="*/ 1256 h 1256"/>
              <a:gd name="T10" fmla="*/ 1104 w 1104"/>
              <a:gd name="T11" fmla="*/ 1160 h 1256"/>
              <a:gd name="T12" fmla="*/ 88 w 1104"/>
              <a:gd name="T13" fmla="*/ 1160 h 1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04" h="1256">
                <a:moveTo>
                  <a:pt x="88" y="1160"/>
                </a:moveTo>
                <a:lnTo>
                  <a:pt x="88" y="0"/>
                </a:lnTo>
                <a:lnTo>
                  <a:pt x="0" y="0"/>
                </a:lnTo>
                <a:lnTo>
                  <a:pt x="0" y="1256"/>
                </a:lnTo>
                <a:lnTo>
                  <a:pt x="1104" y="1256"/>
                </a:lnTo>
                <a:lnTo>
                  <a:pt x="1104" y="1160"/>
                </a:lnTo>
                <a:lnTo>
                  <a:pt x="88" y="1160"/>
                </a:lnTo>
                <a:close/>
              </a:path>
            </a:pathLst>
          </a:custGeom>
          <a:gradFill rotWithShape="1">
            <a:gsLst>
              <a:gs pos="0">
                <a:srgbClr val="FFCC66"/>
              </a:gs>
              <a:gs pos="50000">
                <a:srgbClr val="FFCC66">
                  <a:gamma/>
                  <a:tint val="21176"/>
                  <a:invGamma/>
                </a:srgbClr>
              </a:gs>
              <a:gs pos="100000">
                <a:srgbClr val="FFCC66"/>
              </a:gs>
            </a:gsLst>
            <a:lin ang="0" scaled="1"/>
          </a:gradFill>
          <a:ln w="0">
            <a:solidFill>
              <a:srgbClr val="DFE29A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62431" y="2506809"/>
            <a:ext cx="350551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«Механическая обработка» разработанная компанией Pearson (Великобритания). Настоящая программа разработана на основе компетентностного подхода с учетом международных современных требований, предъявляемых к специалистам среднего звена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16016" y="2348881"/>
            <a:ext cx="309634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«Программирование»,  на основе модульных учебных программ по специальности 1305000 «Информационные системы ( по областям применения», разработанная зарубежным партнёром компании "TAFE" (Австралия), с учетом казахстанского стандарта ТиПО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41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7" y="802662"/>
            <a:ext cx="1084269" cy="79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8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67" y="19180"/>
            <a:ext cx="1091170" cy="79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0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3" y="6023598"/>
            <a:ext cx="1115617" cy="81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1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7" y="9093"/>
            <a:ext cx="1084269" cy="79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2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3" y="5196285"/>
            <a:ext cx="1115617" cy="827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3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808" y="6023598"/>
            <a:ext cx="1054100" cy="81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32817"/>
            <a:ext cx="129222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75993" y="34099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 нации «100 конкретных шагов дальнейшего</a:t>
            </a:r>
          </a:p>
          <a:p>
            <a:r>
              <a:rPr lang="ru-RU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государственного строительства»</a:t>
            </a:r>
            <a:endParaRPr lang="ru-RU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83767" y="1951889"/>
            <a:ext cx="38133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5">
                    <a:lumMod val="90000"/>
                  </a:schemeClr>
                </a:solidFill>
              </a:rPr>
              <a:t> </a:t>
            </a:r>
            <a:endParaRPr lang="ru-RU" sz="1600" dirty="0">
              <a:solidFill>
                <a:schemeClr val="accent5">
                  <a:lumMod val="90000"/>
                </a:scheme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78" y="1668521"/>
            <a:ext cx="2957731" cy="2318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646612"/>
            <a:ext cx="3672408" cy="2638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413" y="3698040"/>
            <a:ext cx="3798887" cy="2725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87624" y="1379516"/>
            <a:ext cx="5349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Участие ВТШ-К в реализации 77 шага 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83768" y="1951889"/>
            <a:ext cx="35580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+mj-lt"/>
                <a:ea typeface="Times New Roman"/>
              </a:rPr>
              <a:t>Подготовка специалистов для ТОО </a:t>
            </a:r>
            <a:r>
              <a:rPr lang="ru-RU" dirty="0">
                <a:latin typeface="+mj-lt"/>
                <a:ea typeface="Times New Roman"/>
              </a:rPr>
              <a:t>«Казахстанская Агроинновационная корпорация", </a:t>
            </a:r>
            <a:endParaRPr lang="ru-RU" dirty="0" smtClean="0">
              <a:latin typeface="+mj-lt"/>
              <a:ea typeface="Times New Roman"/>
            </a:endParaRPr>
          </a:p>
          <a:p>
            <a:pPr algn="ctr"/>
            <a:r>
              <a:rPr lang="ru-RU" dirty="0" smtClean="0">
                <a:latin typeface="+mj-lt"/>
                <a:ea typeface="Times New Roman"/>
              </a:rPr>
              <a:t>ТОО </a:t>
            </a:r>
            <a:r>
              <a:rPr lang="ru-RU" dirty="0">
                <a:latin typeface="+mj-lt"/>
                <a:ea typeface="Times New Roman"/>
              </a:rPr>
              <a:t>"КА</a:t>
            </a:r>
            <a:r>
              <a:rPr lang="en-US" dirty="0">
                <a:latin typeface="+mj-lt"/>
                <a:ea typeface="Times New Roman"/>
              </a:rPr>
              <a:t>Z HYDRO</a:t>
            </a:r>
            <a:r>
              <a:rPr lang="ru-RU" dirty="0">
                <a:latin typeface="+mj-lt"/>
                <a:ea typeface="Times New Roman"/>
              </a:rPr>
              <a:t>",</a:t>
            </a:r>
            <a:r>
              <a:rPr lang="ru-RU" dirty="0">
                <a:solidFill>
                  <a:srgbClr val="000000"/>
                </a:solidFill>
                <a:latin typeface="+mj-lt"/>
                <a:ea typeface="Times New Roman"/>
              </a:rPr>
              <a:t> </a:t>
            </a:r>
            <a:r>
              <a:rPr lang="ru-RU" dirty="0" smtClean="0">
                <a:latin typeface="+mj-lt"/>
                <a:ea typeface="Times New Roman"/>
              </a:rPr>
              <a:t>  ",</a:t>
            </a:r>
          </a:p>
          <a:p>
            <a:pPr algn="ctr"/>
            <a:r>
              <a:rPr lang="ru-RU" dirty="0" smtClean="0">
                <a:latin typeface="+mj-lt"/>
                <a:ea typeface="Times New Roman"/>
              </a:rPr>
              <a:t> </a:t>
            </a:r>
            <a:r>
              <a:rPr lang="ru-RU" dirty="0">
                <a:latin typeface="+mj-lt"/>
                <a:ea typeface="Times New Roman"/>
              </a:rPr>
              <a:t>ТОО "Комбайновый завод </a:t>
            </a:r>
            <a:r>
              <a:rPr lang="ru-RU" dirty="0" smtClean="0">
                <a:latin typeface="+mj-lt"/>
                <a:ea typeface="Times New Roman"/>
              </a:rPr>
              <a:t>–Вектор» </a:t>
            </a:r>
          </a:p>
          <a:p>
            <a:pPr algn="ctr"/>
            <a:r>
              <a:rPr lang="ru-RU" dirty="0" smtClean="0">
                <a:latin typeface="+mj-lt"/>
                <a:ea typeface="Times New Roman"/>
              </a:rPr>
              <a:t>    начата с 01.09.2015 года </a:t>
            </a:r>
            <a:endParaRPr lang="ru-RU" dirty="0">
              <a:latin typeface="+mj-lt"/>
            </a:endParaRPr>
          </a:p>
        </p:txBody>
      </p:sp>
      <p:pic>
        <p:nvPicPr>
          <p:cNvPr id="14338" name="Picture 2" descr="C:\Users\Админ\Desktop\Фото Метод кабинет от Нартай\a53fa66d6d031f0a0263cb40a6e31b9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748848"/>
            <a:ext cx="3040106" cy="19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Админ\Desktop\Фото Метод кабинет от Нартай\010-1-3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153" y="4563228"/>
            <a:ext cx="3243410" cy="203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67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7" y="802662"/>
            <a:ext cx="1084269" cy="79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8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67" y="19180"/>
            <a:ext cx="1091170" cy="79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0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3" y="6023598"/>
            <a:ext cx="1115617" cy="81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1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7" y="9093"/>
            <a:ext cx="1084269" cy="79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2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3" y="5196285"/>
            <a:ext cx="1115617" cy="827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3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808" y="6023598"/>
            <a:ext cx="1054100" cy="81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39750" y="69444"/>
            <a:ext cx="73448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«Человек труда в обществе всеобщего труда»</a:t>
            </a:r>
          </a:p>
        </p:txBody>
      </p:sp>
      <p:sp>
        <p:nvSpPr>
          <p:cNvPr id="2" name="AutoShape 13" descr="Картинки по запросу логотип агроинновационная компан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06454" y="3064521"/>
            <a:ext cx="94340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Учебно-производственный Центр высокотехнологичного</a:t>
            </a:r>
            <a:endParaRPr lang="ru-RU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оборудования 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(ЧПУ)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фирмы 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Haas Automation" (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США)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 дуальному обучению.2015год</a:t>
            </a:r>
            <a:endParaRPr lang="ru-RU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417" y="446173"/>
            <a:ext cx="3414713" cy="454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4" y="841993"/>
            <a:ext cx="3017837" cy="449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975" y="802662"/>
            <a:ext cx="2994025" cy="445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4" y="4010397"/>
            <a:ext cx="3005137" cy="415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291" y="4054722"/>
            <a:ext cx="2882900" cy="429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044" y="4581128"/>
            <a:ext cx="3005137" cy="422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467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7" y="802662"/>
            <a:ext cx="1084269" cy="79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8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67" y="19180"/>
            <a:ext cx="1091170" cy="79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0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3" y="6023598"/>
            <a:ext cx="1115617" cy="81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1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7" y="9093"/>
            <a:ext cx="1084269" cy="79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2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3" y="5196285"/>
            <a:ext cx="1115617" cy="827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3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334" y="6023598"/>
            <a:ext cx="1054100" cy="81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26854" y="900966"/>
            <a:ext cx="784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Изменение роли участников образовательного процесса</a:t>
            </a:r>
            <a:endParaRPr lang="ru-RU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81" y="2892752"/>
            <a:ext cx="2164902" cy="15598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347" y="4723846"/>
            <a:ext cx="2200060" cy="17721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720" y="4841445"/>
            <a:ext cx="2000523" cy="16207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03295"/>
            <a:ext cx="2219278" cy="17728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173" y="1612376"/>
            <a:ext cx="2199018" cy="15767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467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260" y="1603295"/>
            <a:ext cx="2165892" cy="16240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468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926782"/>
            <a:ext cx="2177261" cy="14918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469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02" y="4590884"/>
            <a:ext cx="2315547" cy="16900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Рисунок 18" descr="C:\Users\Админ\Documents\Мергунов конкурс\Лучший педагог фото\GEDC0355.JP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149" y="2967502"/>
            <a:ext cx="2196296" cy="14851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41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6" descr="\\192.168.0.2\полный доступ\Айтхожина\ТАС\IMG_34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-9382"/>
            <a:ext cx="3152389" cy="241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295" y="498"/>
            <a:ext cx="3306781" cy="2458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2379907"/>
            <a:ext cx="3152389" cy="2363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581129"/>
            <a:ext cx="2843808" cy="227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934" y="-239438"/>
            <a:ext cx="3630290" cy="263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887" y="2039018"/>
            <a:ext cx="3993271" cy="311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421143"/>
            <a:ext cx="393724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689390"/>
            <a:ext cx="3008108" cy="4337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3797" name="Group 85"/>
          <p:cNvGrpSpPr>
            <a:grpSpLocks/>
          </p:cNvGrpSpPr>
          <p:nvPr/>
        </p:nvGrpSpPr>
        <p:grpSpPr bwMode="auto">
          <a:xfrm>
            <a:off x="2089374" y="1055388"/>
            <a:ext cx="4724401" cy="4724400"/>
            <a:chOff x="1488" y="912"/>
            <a:chExt cx="2976" cy="2976"/>
          </a:xfrm>
        </p:grpSpPr>
        <p:sp>
          <p:nvSpPr>
            <p:cNvPr id="243773" name="Oval 61"/>
            <p:cNvSpPr>
              <a:spLocks noChangeArrowheads="1"/>
            </p:cNvSpPr>
            <p:nvPr/>
          </p:nvSpPr>
          <p:spPr bwMode="gray">
            <a:xfrm>
              <a:off x="1488" y="912"/>
              <a:ext cx="2976" cy="2962"/>
            </a:xfrm>
            <a:prstGeom prst="ellipse">
              <a:avLst/>
            </a:prstGeom>
            <a:gradFill rotWithShape="1">
              <a:gsLst>
                <a:gs pos="0">
                  <a:srgbClr val="65D7A6"/>
                </a:gs>
                <a:gs pos="100000">
                  <a:srgbClr val="65D7A6">
                    <a:gamma/>
                    <a:tint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>
              <a:outerShdw dist="271792" dir="2244321" algn="ctr" rotWithShape="0">
                <a:srgbClr val="000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76200" algn="ctr">
                  <a:solidFill>
                    <a:srgbClr val="FFCC66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3784" name="PubPieSlice"/>
            <p:cNvSpPr>
              <a:spLocks noEditPoints="1" noChangeArrowheads="1"/>
            </p:cNvSpPr>
            <p:nvPr/>
          </p:nvSpPr>
          <p:spPr bwMode="gray">
            <a:xfrm>
              <a:off x="1488" y="912"/>
              <a:ext cx="2976" cy="2976"/>
            </a:xfrm>
            <a:custGeom>
              <a:avLst/>
              <a:gdLst>
                <a:gd name="G0" fmla="+- 0 0 0"/>
                <a:gd name="G1" fmla="sin 10800 -3676419"/>
                <a:gd name="G2" fmla="cos 10800 -3676419"/>
                <a:gd name="G3" fmla="sin 10800 -8032927"/>
                <a:gd name="G4" fmla="cos 10800 -8032927"/>
                <a:gd name="G5" fmla="+- G1 10800 0"/>
                <a:gd name="G6" fmla="+- G2 10800 0"/>
                <a:gd name="G7" fmla="+- G3 10800 0"/>
                <a:gd name="G8" fmla="+- G4 10800 0"/>
                <a:gd name="G9" fmla="+- 10800 0 0"/>
                <a:gd name="T0" fmla="*/ 16824 w 21600"/>
                <a:gd name="T1" fmla="*/ 1836 h 21600"/>
                <a:gd name="T2" fmla="*/ 10800 w 21600"/>
                <a:gd name="T3" fmla="*/ 10800 h 21600"/>
                <a:gd name="T4" fmla="*/ 4985 w 21600"/>
                <a:gd name="T5" fmla="*/ 1698 h 21600"/>
                <a:gd name="T6" fmla="*/ 3163 w 21600"/>
                <a:gd name="T7" fmla="*/ 3163 h 21600"/>
                <a:gd name="T8" fmla="*/ 18437 w 21600"/>
                <a:gd name="T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21600" h="21600">
                  <a:moveTo>
                    <a:pt x="16823" y="1836"/>
                  </a:moveTo>
                  <a:cubicBezTo>
                    <a:pt x="15042" y="639"/>
                    <a:pt x="12945" y="0"/>
                    <a:pt x="10800" y="0"/>
                  </a:cubicBezTo>
                  <a:cubicBezTo>
                    <a:pt x="8739" y="-1"/>
                    <a:pt x="6721" y="589"/>
                    <a:pt x="4985" y="1698"/>
                  </a:cubicBezTo>
                  <a:lnTo>
                    <a:pt x="10800" y="10800"/>
                  </a:lnTo>
                  <a:close/>
                </a:path>
              </a:pathLst>
            </a:custGeom>
            <a:gradFill rotWithShape="1">
              <a:gsLst>
                <a:gs pos="0">
                  <a:srgbClr val="57C9ED"/>
                </a:gs>
                <a:gs pos="100000">
                  <a:srgbClr val="57C9ED">
                    <a:gamma/>
                    <a:tint val="39216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>
                  <a:solidFill>
                    <a:srgbClr val="FFCC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57C9ED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3785" name="PubPieSlice"/>
            <p:cNvSpPr>
              <a:spLocks noEditPoints="1" noChangeArrowheads="1"/>
            </p:cNvSpPr>
            <p:nvPr/>
          </p:nvSpPr>
          <p:spPr bwMode="gray">
            <a:xfrm>
              <a:off x="1488" y="912"/>
              <a:ext cx="2976" cy="2976"/>
            </a:xfrm>
            <a:custGeom>
              <a:avLst/>
              <a:gdLst>
                <a:gd name="G0" fmla="+- 0 0 0"/>
                <a:gd name="G1" fmla="sin 10800 15066"/>
                <a:gd name="G2" fmla="cos 10800 15066"/>
                <a:gd name="G3" fmla="sin 10800 -3727861"/>
                <a:gd name="G4" fmla="cos 10800 -3727861"/>
                <a:gd name="G5" fmla="+- G1 10800 0"/>
                <a:gd name="G6" fmla="+- G2 10800 0"/>
                <a:gd name="G7" fmla="+- G3 10800 0"/>
                <a:gd name="G8" fmla="+- G4 10800 0"/>
                <a:gd name="G9" fmla="+- 10800 0 0"/>
                <a:gd name="T0" fmla="*/ 21599 w 21600"/>
                <a:gd name="T1" fmla="*/ 10843 h 21600"/>
                <a:gd name="T2" fmla="*/ 10800 w 21600"/>
                <a:gd name="T3" fmla="*/ 10800 h 21600"/>
                <a:gd name="T4" fmla="*/ 16700 w 21600"/>
                <a:gd name="T5" fmla="*/ 1754 h 21600"/>
                <a:gd name="T6" fmla="*/ 3163 w 21600"/>
                <a:gd name="T7" fmla="*/ 3163 h 21600"/>
                <a:gd name="T8" fmla="*/ 18437 w 21600"/>
                <a:gd name="T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21600" h="21600">
                  <a:moveTo>
                    <a:pt x="21599" y="10843"/>
                  </a:moveTo>
                  <a:cubicBezTo>
                    <a:pt x="21599" y="10828"/>
                    <a:pt x="21600" y="10814"/>
                    <a:pt x="21600" y="10800"/>
                  </a:cubicBezTo>
                  <a:cubicBezTo>
                    <a:pt x="21600" y="7150"/>
                    <a:pt x="19756" y="3747"/>
                    <a:pt x="16699" y="1754"/>
                  </a:cubicBezTo>
                  <a:lnTo>
                    <a:pt x="10800" y="10800"/>
                  </a:lnTo>
                  <a:close/>
                </a:path>
              </a:pathLst>
            </a:custGeom>
            <a:gradFill rotWithShape="1">
              <a:gsLst>
                <a:gs pos="0">
                  <a:srgbClr val="6699FF"/>
                </a:gs>
                <a:gs pos="100000">
                  <a:srgbClr val="6699FF">
                    <a:gamma/>
                    <a:tint val="27451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>
                  <a:solidFill>
                    <a:srgbClr val="FFCC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3786" name="PubPieSlice"/>
            <p:cNvSpPr>
              <a:spLocks noEditPoints="1" noChangeArrowheads="1"/>
            </p:cNvSpPr>
            <p:nvPr/>
          </p:nvSpPr>
          <p:spPr bwMode="gray">
            <a:xfrm>
              <a:off x="1488" y="912"/>
              <a:ext cx="2976" cy="2976"/>
            </a:xfrm>
            <a:custGeom>
              <a:avLst/>
              <a:gdLst>
                <a:gd name="G0" fmla="+- 0 0 0"/>
                <a:gd name="G1" fmla="sin 10800 3667594"/>
                <a:gd name="G2" fmla="cos 10800 3667594"/>
                <a:gd name="G3" fmla="sin 10800 2086"/>
                <a:gd name="G4" fmla="cos 10800 2086"/>
                <a:gd name="G5" fmla="+- G1 10800 0"/>
                <a:gd name="G6" fmla="+- G2 10800 0"/>
                <a:gd name="G7" fmla="+- G3 10800 0"/>
                <a:gd name="G8" fmla="+- G4 10800 0"/>
                <a:gd name="G9" fmla="+- 10800 0 0"/>
                <a:gd name="T0" fmla="*/ 16845 w 21600"/>
                <a:gd name="T1" fmla="*/ 19749 h 21600"/>
                <a:gd name="T2" fmla="*/ 10800 w 21600"/>
                <a:gd name="T3" fmla="*/ 10800 h 21600"/>
                <a:gd name="T4" fmla="*/ 21599 w 21600"/>
                <a:gd name="T5" fmla="*/ 10805 h 21600"/>
                <a:gd name="T6" fmla="*/ 3163 w 21600"/>
                <a:gd name="T7" fmla="*/ 3163 h 21600"/>
                <a:gd name="T8" fmla="*/ 18437 w 21600"/>
                <a:gd name="T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21600" h="21600">
                  <a:moveTo>
                    <a:pt x="16845" y="19749"/>
                  </a:moveTo>
                  <a:cubicBezTo>
                    <a:pt x="19816" y="17742"/>
                    <a:pt x="21598" y="14390"/>
                    <a:pt x="21599" y="10805"/>
                  </a:cubicBezTo>
                  <a:lnTo>
                    <a:pt x="10800" y="10800"/>
                  </a:lnTo>
                  <a:close/>
                </a:path>
              </a:pathLst>
            </a:custGeom>
            <a:gradFill rotWithShape="1">
              <a:gsLst>
                <a:gs pos="0">
                  <a:srgbClr val="B58DEF">
                    <a:gamma/>
                    <a:shade val="60784"/>
                    <a:invGamma/>
                  </a:srgbClr>
                </a:gs>
                <a:gs pos="100000">
                  <a:srgbClr val="B58DEF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>
                  <a:solidFill>
                    <a:srgbClr val="FFCC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dirty="0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3787" name="PubPieSlice"/>
            <p:cNvSpPr>
              <a:spLocks noEditPoints="1" noChangeArrowheads="1"/>
            </p:cNvSpPr>
            <p:nvPr/>
          </p:nvSpPr>
          <p:spPr bwMode="gray">
            <a:xfrm>
              <a:off x="1488" y="912"/>
              <a:ext cx="2976" cy="2976"/>
            </a:xfrm>
            <a:custGeom>
              <a:avLst/>
              <a:gdLst>
                <a:gd name="G0" fmla="+- 0 0 0"/>
                <a:gd name="G1" fmla="sin 10800 8269459"/>
                <a:gd name="G2" fmla="cos 10800 8269459"/>
                <a:gd name="G3" fmla="sin 10800 3664292"/>
                <a:gd name="G4" fmla="cos 10800 3664292"/>
                <a:gd name="G5" fmla="+- G1 10800 0"/>
                <a:gd name="G6" fmla="+- G2 10800 0"/>
                <a:gd name="G7" fmla="+- G3 10800 0"/>
                <a:gd name="G8" fmla="+- G4 10800 0"/>
                <a:gd name="G9" fmla="+- 10800 0 0"/>
                <a:gd name="T0" fmla="*/ 4424 w 21600"/>
                <a:gd name="T1" fmla="*/ 19517 h 21600"/>
                <a:gd name="T2" fmla="*/ 10800 w 21600"/>
                <a:gd name="T3" fmla="*/ 10800 h 21600"/>
                <a:gd name="T4" fmla="*/ 16852 w 21600"/>
                <a:gd name="T5" fmla="*/ 19744 h 21600"/>
                <a:gd name="T6" fmla="*/ 3163 w 21600"/>
                <a:gd name="T7" fmla="*/ 3163 h 21600"/>
                <a:gd name="T8" fmla="*/ 18437 w 21600"/>
                <a:gd name="T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21600" h="21600">
                  <a:moveTo>
                    <a:pt x="4423" y="19517"/>
                  </a:moveTo>
                  <a:cubicBezTo>
                    <a:pt x="6274" y="20870"/>
                    <a:pt x="8507" y="21600"/>
                    <a:pt x="10800" y="21600"/>
                  </a:cubicBezTo>
                  <a:cubicBezTo>
                    <a:pt x="12957" y="21599"/>
                    <a:pt x="15065" y="20953"/>
                    <a:pt x="16852" y="19744"/>
                  </a:cubicBezTo>
                  <a:lnTo>
                    <a:pt x="10800" y="10800"/>
                  </a:lnTo>
                  <a:close/>
                </a:path>
              </a:pathLst>
            </a:custGeom>
            <a:gradFill rotWithShape="1">
              <a:gsLst>
                <a:gs pos="0">
                  <a:srgbClr val="65A1F9">
                    <a:gamma/>
                    <a:tint val="60784"/>
                    <a:invGamma/>
                  </a:srgbClr>
                </a:gs>
                <a:gs pos="100000">
                  <a:srgbClr val="65A1F9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>
                  <a:solidFill>
                    <a:srgbClr val="FFCC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43788" name="PubPieSlice"/>
            <p:cNvSpPr>
              <a:spLocks noEditPoints="1" noChangeArrowheads="1"/>
            </p:cNvSpPr>
            <p:nvPr/>
          </p:nvSpPr>
          <p:spPr bwMode="gray">
            <a:xfrm>
              <a:off x="1488" y="912"/>
              <a:ext cx="2976" cy="2976"/>
            </a:xfrm>
            <a:custGeom>
              <a:avLst/>
              <a:gdLst>
                <a:gd name="G0" fmla="+- 0 0 0"/>
                <a:gd name="G1" fmla="sin 10800 11768306"/>
                <a:gd name="G2" fmla="cos 10800 11768306"/>
                <a:gd name="G3" fmla="sin 10800 8216468"/>
                <a:gd name="G4" fmla="cos 10800 8216468"/>
                <a:gd name="G5" fmla="+- G1 10800 0"/>
                <a:gd name="G6" fmla="+- G2 10800 0"/>
                <a:gd name="G7" fmla="+- G3 10800 0"/>
                <a:gd name="G8" fmla="+- G4 10800 0"/>
                <a:gd name="G9" fmla="+- 10800 0 0"/>
                <a:gd name="T0" fmla="*/ 0 w 21600"/>
                <a:gd name="T1" fmla="*/ 10881 h 21600"/>
                <a:gd name="T2" fmla="*/ 10800 w 21600"/>
                <a:gd name="T3" fmla="*/ 10800 h 21600"/>
                <a:gd name="T4" fmla="*/ 4547 w 21600"/>
                <a:gd name="T5" fmla="*/ 19606 h 21600"/>
                <a:gd name="T6" fmla="*/ 3163 w 21600"/>
                <a:gd name="T7" fmla="*/ 3163 h 21600"/>
                <a:gd name="T8" fmla="*/ 18437 w 21600"/>
                <a:gd name="T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21600" h="21600">
                  <a:moveTo>
                    <a:pt x="0" y="10880"/>
                  </a:moveTo>
                  <a:cubicBezTo>
                    <a:pt x="26" y="14350"/>
                    <a:pt x="1717" y="17596"/>
                    <a:pt x="4547" y="19605"/>
                  </a:cubicBezTo>
                  <a:lnTo>
                    <a:pt x="10800" y="10800"/>
                  </a:lnTo>
                  <a:close/>
                </a:path>
              </a:pathLst>
            </a:custGeom>
            <a:gradFill rotWithShape="1">
              <a:gsLst>
                <a:gs pos="0">
                  <a:srgbClr val="009999"/>
                </a:gs>
                <a:gs pos="100000">
                  <a:srgbClr val="009999">
                    <a:gamma/>
                    <a:tint val="6666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>
                  <a:solidFill>
                    <a:srgbClr val="FFCC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243780" name="Group 68"/>
            <p:cNvGrpSpPr>
              <a:grpSpLocks/>
            </p:cNvGrpSpPr>
            <p:nvPr/>
          </p:nvGrpSpPr>
          <p:grpSpPr bwMode="auto">
            <a:xfrm>
              <a:off x="2208" y="1621"/>
              <a:ext cx="1463" cy="1439"/>
              <a:chOff x="-1200" y="144"/>
              <a:chExt cx="1463" cy="1463"/>
            </a:xfrm>
          </p:grpSpPr>
          <p:grpSp>
            <p:nvGrpSpPr>
              <p:cNvPr id="243775" name="Group 63"/>
              <p:cNvGrpSpPr>
                <a:grpSpLocks/>
              </p:cNvGrpSpPr>
              <p:nvPr/>
            </p:nvGrpSpPr>
            <p:grpSpPr bwMode="auto">
              <a:xfrm>
                <a:off x="-1022" y="287"/>
                <a:ext cx="1104" cy="1139"/>
                <a:chOff x="2016" y="1867"/>
                <a:chExt cx="1680" cy="1733"/>
              </a:xfrm>
            </p:grpSpPr>
            <p:sp>
              <p:nvSpPr>
                <p:cNvPr id="243776" name="Oval 64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5A1F9"/>
                    </a:gs>
                    <a:gs pos="100000">
                      <a:srgbClr val="65A1F9">
                        <a:gamma/>
                        <a:shade val="24314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243777" name="Freeform 65"/>
                <p:cNvSpPr>
                  <a:spLocks/>
                </p:cNvSpPr>
                <p:nvPr/>
              </p:nvSpPr>
              <p:spPr bwMode="gray">
                <a:xfrm>
                  <a:off x="2203" y="1867"/>
                  <a:ext cx="1296" cy="634"/>
                </a:xfrm>
                <a:custGeom>
                  <a:avLst/>
                  <a:gdLst>
                    <a:gd name="T0" fmla="*/ 1301 w 1321"/>
                    <a:gd name="T1" fmla="*/ 401 h 712"/>
                    <a:gd name="T2" fmla="*/ 1317 w 1321"/>
                    <a:gd name="T3" fmla="*/ 442 h 712"/>
                    <a:gd name="T4" fmla="*/ 1321 w 1321"/>
                    <a:gd name="T5" fmla="*/ 481 h 712"/>
                    <a:gd name="T6" fmla="*/ 1315 w 1321"/>
                    <a:gd name="T7" fmla="*/ 516 h 712"/>
                    <a:gd name="T8" fmla="*/ 1298 w 1321"/>
                    <a:gd name="T9" fmla="*/ 550 h 712"/>
                    <a:gd name="T10" fmla="*/ 1272 w 1321"/>
                    <a:gd name="T11" fmla="*/ 579 h 712"/>
                    <a:gd name="T12" fmla="*/ 1239 w 1321"/>
                    <a:gd name="T13" fmla="*/ 604 h 712"/>
                    <a:gd name="T14" fmla="*/ 1196 w 1321"/>
                    <a:gd name="T15" fmla="*/ 628 h 712"/>
                    <a:gd name="T16" fmla="*/ 1147 w 1321"/>
                    <a:gd name="T17" fmla="*/ 649 h 712"/>
                    <a:gd name="T18" fmla="*/ 1092 w 1321"/>
                    <a:gd name="T19" fmla="*/ 667 h 712"/>
                    <a:gd name="T20" fmla="*/ 1031 w 1321"/>
                    <a:gd name="T21" fmla="*/ 683 h 712"/>
                    <a:gd name="T22" fmla="*/ 967 w 1321"/>
                    <a:gd name="T23" fmla="*/ 694 h 712"/>
                    <a:gd name="T24" fmla="*/ 896 w 1321"/>
                    <a:gd name="T25" fmla="*/ 704 h 712"/>
                    <a:gd name="T26" fmla="*/ 824 w 1321"/>
                    <a:gd name="T27" fmla="*/ 710 h 712"/>
                    <a:gd name="T28" fmla="*/ 795 w 1321"/>
                    <a:gd name="T29" fmla="*/ 712 h 712"/>
                    <a:gd name="T30" fmla="*/ 476 w 1321"/>
                    <a:gd name="T31" fmla="*/ 712 h 712"/>
                    <a:gd name="T32" fmla="*/ 472 w 1321"/>
                    <a:gd name="T33" fmla="*/ 712 h 712"/>
                    <a:gd name="T34" fmla="*/ 409 w 1321"/>
                    <a:gd name="T35" fmla="*/ 708 h 712"/>
                    <a:gd name="T36" fmla="*/ 348 w 1321"/>
                    <a:gd name="T37" fmla="*/ 704 h 712"/>
                    <a:gd name="T38" fmla="*/ 290 w 1321"/>
                    <a:gd name="T39" fmla="*/ 696 h 712"/>
                    <a:gd name="T40" fmla="*/ 235 w 1321"/>
                    <a:gd name="T41" fmla="*/ 689 h 712"/>
                    <a:gd name="T42" fmla="*/ 186 w 1321"/>
                    <a:gd name="T43" fmla="*/ 677 h 712"/>
                    <a:gd name="T44" fmla="*/ 141 w 1321"/>
                    <a:gd name="T45" fmla="*/ 663 h 712"/>
                    <a:gd name="T46" fmla="*/ 102 w 1321"/>
                    <a:gd name="T47" fmla="*/ 648 h 712"/>
                    <a:gd name="T48" fmla="*/ 67 w 1321"/>
                    <a:gd name="T49" fmla="*/ 630 h 712"/>
                    <a:gd name="T50" fmla="*/ 39 w 1321"/>
                    <a:gd name="T51" fmla="*/ 608 h 712"/>
                    <a:gd name="T52" fmla="*/ 18 w 1321"/>
                    <a:gd name="T53" fmla="*/ 583 h 712"/>
                    <a:gd name="T54" fmla="*/ 6 w 1321"/>
                    <a:gd name="T55" fmla="*/ 554 h 712"/>
                    <a:gd name="T56" fmla="*/ 0 w 1321"/>
                    <a:gd name="T57" fmla="*/ 524 h 712"/>
                    <a:gd name="T58" fmla="*/ 0 w 1321"/>
                    <a:gd name="T59" fmla="*/ 520 h 712"/>
                    <a:gd name="T60" fmla="*/ 4 w 1321"/>
                    <a:gd name="T61" fmla="*/ 487 h 712"/>
                    <a:gd name="T62" fmla="*/ 16 w 1321"/>
                    <a:gd name="T63" fmla="*/ 446 h 712"/>
                    <a:gd name="T64" fmla="*/ 51 w 1321"/>
                    <a:gd name="T65" fmla="*/ 370 h 712"/>
                    <a:gd name="T66" fmla="*/ 94 w 1321"/>
                    <a:gd name="T67" fmla="*/ 299 h 712"/>
                    <a:gd name="T68" fmla="*/ 147 w 1321"/>
                    <a:gd name="T69" fmla="*/ 235 h 712"/>
                    <a:gd name="T70" fmla="*/ 204 w 1321"/>
                    <a:gd name="T71" fmla="*/ 176 h 712"/>
                    <a:gd name="T72" fmla="*/ 270 w 1321"/>
                    <a:gd name="T73" fmla="*/ 125 h 712"/>
                    <a:gd name="T74" fmla="*/ 341 w 1321"/>
                    <a:gd name="T75" fmla="*/ 82 h 712"/>
                    <a:gd name="T76" fmla="*/ 415 w 1321"/>
                    <a:gd name="T77" fmla="*/ 47 h 712"/>
                    <a:gd name="T78" fmla="*/ 497 w 1321"/>
                    <a:gd name="T79" fmla="*/ 21 h 712"/>
                    <a:gd name="T80" fmla="*/ 581 w 1321"/>
                    <a:gd name="T81" fmla="*/ 6 h 712"/>
                    <a:gd name="T82" fmla="*/ 667 w 1321"/>
                    <a:gd name="T83" fmla="*/ 0 h 712"/>
                    <a:gd name="T84" fmla="*/ 667 w 1321"/>
                    <a:gd name="T85" fmla="*/ 0 h 712"/>
                    <a:gd name="T86" fmla="*/ 759 w 1321"/>
                    <a:gd name="T87" fmla="*/ 6 h 712"/>
                    <a:gd name="T88" fmla="*/ 847 w 1321"/>
                    <a:gd name="T89" fmla="*/ 23 h 712"/>
                    <a:gd name="T90" fmla="*/ 932 w 1321"/>
                    <a:gd name="T91" fmla="*/ 53 h 712"/>
                    <a:gd name="T92" fmla="*/ 1010 w 1321"/>
                    <a:gd name="T93" fmla="*/ 90 h 712"/>
                    <a:gd name="T94" fmla="*/ 1082 w 1321"/>
                    <a:gd name="T95" fmla="*/ 137 h 712"/>
                    <a:gd name="T96" fmla="*/ 1149 w 1321"/>
                    <a:gd name="T97" fmla="*/ 194 h 712"/>
                    <a:gd name="T98" fmla="*/ 1208 w 1321"/>
                    <a:gd name="T99" fmla="*/ 256 h 712"/>
                    <a:gd name="T100" fmla="*/ 1258 w 1321"/>
                    <a:gd name="T101" fmla="*/ 325 h 712"/>
                    <a:gd name="T102" fmla="*/ 1301 w 1321"/>
                    <a:gd name="T103" fmla="*/ 401 h 712"/>
                    <a:gd name="T104" fmla="*/ 1301 w 1321"/>
                    <a:gd name="T105" fmla="*/ 401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rgbClr val="65A1F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BBF6EE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mtClean="0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243778" name="AutoShape 66"/>
              <p:cNvSpPr>
                <a:spLocks noChangeArrowheads="1"/>
              </p:cNvSpPr>
              <p:nvPr/>
            </p:nvSpPr>
            <p:spPr bwMode="gray">
              <a:xfrm>
                <a:off x="-1200" y="144"/>
                <a:ext cx="1463" cy="1463"/>
              </a:xfrm>
              <a:custGeom>
                <a:avLst/>
                <a:gdLst>
                  <a:gd name="G0" fmla="+- -363818 0 0"/>
                  <a:gd name="G1" fmla="+- 4600597 0 0"/>
                  <a:gd name="G2" fmla="+- -363818 0 4600597"/>
                  <a:gd name="G3" fmla="+- 10800 0 0"/>
                  <a:gd name="G4" fmla="+- 0 0 -363818"/>
                  <a:gd name="T0" fmla="*/ 360 256 1"/>
                  <a:gd name="T1" fmla="*/ 0 256 1"/>
                  <a:gd name="G5" fmla="+- G2 T0 T1"/>
                  <a:gd name="G6" fmla="?: G2 G2 G5"/>
                  <a:gd name="G7" fmla="+- 0 0 G6"/>
                  <a:gd name="G8" fmla="+- 8166 0 0"/>
                  <a:gd name="G9" fmla="+- 0 0 4600597"/>
                  <a:gd name="G10" fmla="+- 8166 0 2700"/>
                  <a:gd name="G11" fmla="cos G10 -363818"/>
                  <a:gd name="G12" fmla="sin G10 -363818"/>
                  <a:gd name="G13" fmla="cos 13500 -363818"/>
                  <a:gd name="G14" fmla="sin 13500 -363818"/>
                  <a:gd name="G15" fmla="+- G11 10800 0"/>
                  <a:gd name="G16" fmla="+- G12 10800 0"/>
                  <a:gd name="G17" fmla="+- G13 10800 0"/>
                  <a:gd name="G18" fmla="+- G14 10800 0"/>
                  <a:gd name="G19" fmla="*/ 8166 1 2"/>
                  <a:gd name="G20" fmla="+- G19 5400 0"/>
                  <a:gd name="G21" fmla="cos G20 -363818"/>
                  <a:gd name="G22" fmla="sin G20 -363818"/>
                  <a:gd name="G23" fmla="+- G21 10800 0"/>
                  <a:gd name="G24" fmla="+- G12 G23 G22"/>
                  <a:gd name="G25" fmla="+- G22 G23 G11"/>
                  <a:gd name="G26" fmla="cos 10800 -363818"/>
                  <a:gd name="G27" fmla="sin 10800 -363818"/>
                  <a:gd name="G28" fmla="cos 8166 -363818"/>
                  <a:gd name="G29" fmla="sin 8166 -363818"/>
                  <a:gd name="G30" fmla="+- G26 10800 0"/>
                  <a:gd name="G31" fmla="+- G27 10800 0"/>
                  <a:gd name="G32" fmla="+- G28 10800 0"/>
                  <a:gd name="G33" fmla="+- G29 10800 0"/>
                  <a:gd name="G34" fmla="+- G19 5400 0"/>
                  <a:gd name="G35" fmla="cos G34 4600597"/>
                  <a:gd name="G36" fmla="sin G34 4600597"/>
                  <a:gd name="G37" fmla="+/ 4600597 -363818 2"/>
                  <a:gd name="T2" fmla="*/ 180 256 1"/>
                  <a:gd name="T3" fmla="*/ 0 256 1"/>
                  <a:gd name="G38" fmla="+- G37 T2 T3"/>
                  <a:gd name="G39" fmla="?: G2 G37 G38"/>
                  <a:gd name="G40" fmla="cos 10800 G39"/>
                  <a:gd name="G41" fmla="sin 10800 G39"/>
                  <a:gd name="G42" fmla="cos 8166 G39"/>
                  <a:gd name="G43" fmla="sin 8166 G39"/>
                  <a:gd name="G44" fmla="+- G40 10800 0"/>
                  <a:gd name="G45" fmla="+- G41 10800 0"/>
                  <a:gd name="G46" fmla="+- G42 10800 0"/>
                  <a:gd name="G47" fmla="+- G43 10800 0"/>
                  <a:gd name="G48" fmla="+- G35 10800 0"/>
                  <a:gd name="G49" fmla="+- G36 10800 0"/>
                  <a:gd name="T4" fmla="*/ 1673 w 21600"/>
                  <a:gd name="T5" fmla="*/ 5025 h 21600"/>
                  <a:gd name="T6" fmla="*/ 14012 w 21600"/>
                  <a:gd name="T7" fmla="*/ 19722 h 21600"/>
                  <a:gd name="T8" fmla="*/ 3899 w 21600"/>
                  <a:gd name="T9" fmla="*/ 6433 h 21600"/>
                  <a:gd name="T10" fmla="*/ 24236 w 21600"/>
                  <a:gd name="T11" fmla="*/ 9494 h 21600"/>
                  <a:gd name="T12" fmla="*/ 20627 w 21600"/>
                  <a:gd name="T13" fmla="*/ 13880 h 21600"/>
                  <a:gd name="T14" fmla="*/ 16240 w 21600"/>
                  <a:gd name="T15" fmla="*/ 10271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18927" y="10010"/>
                    </a:moveTo>
                    <a:cubicBezTo>
                      <a:pt x="18521" y="5825"/>
                      <a:pt x="15003" y="2634"/>
                      <a:pt x="10800" y="2634"/>
                    </a:cubicBezTo>
                    <a:cubicBezTo>
                      <a:pt x="6290" y="2634"/>
                      <a:pt x="2634" y="6290"/>
                      <a:pt x="2634" y="10800"/>
                    </a:cubicBezTo>
                    <a:cubicBezTo>
                      <a:pt x="2634" y="15309"/>
                      <a:pt x="6290" y="18966"/>
                      <a:pt x="10800" y="18966"/>
                    </a:cubicBezTo>
                    <a:cubicBezTo>
                      <a:pt x="11743" y="18966"/>
                      <a:pt x="12678" y="18802"/>
                      <a:pt x="13566" y="18483"/>
                    </a:cubicBezTo>
                    <a:lnTo>
                      <a:pt x="14458" y="20961"/>
                    </a:lnTo>
                    <a:cubicBezTo>
                      <a:pt x="13284" y="21383"/>
                      <a:pt x="12047" y="21599"/>
                      <a:pt x="10800" y="21600"/>
                    </a:cubicBezTo>
                    <a:cubicBezTo>
                      <a:pt x="4835" y="21600"/>
                      <a:pt x="0" y="16764"/>
                      <a:pt x="0" y="10800"/>
                    </a:cubicBezTo>
                    <a:cubicBezTo>
                      <a:pt x="0" y="4835"/>
                      <a:pt x="4835" y="0"/>
                      <a:pt x="10800" y="0"/>
                    </a:cubicBezTo>
                    <a:cubicBezTo>
                      <a:pt x="16360" y="-1"/>
                      <a:pt x="21011" y="4221"/>
                      <a:pt x="21549" y="9755"/>
                    </a:cubicBezTo>
                    <a:lnTo>
                      <a:pt x="24236" y="9494"/>
                    </a:lnTo>
                    <a:lnTo>
                      <a:pt x="20627" y="13880"/>
                    </a:lnTo>
                    <a:lnTo>
                      <a:pt x="16240" y="10271"/>
                    </a:lnTo>
                    <a:lnTo>
                      <a:pt x="18927" y="10010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43779" name="Text Box 67"/>
              <p:cNvSpPr txBox="1">
                <a:spLocks noChangeArrowheads="1"/>
              </p:cNvSpPr>
              <p:nvPr/>
            </p:nvSpPr>
            <p:spPr bwMode="gray">
              <a:xfrm>
                <a:off x="-969" y="455"/>
                <a:ext cx="1011" cy="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24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новая </a:t>
                </a: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24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роль</a:t>
                </a: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24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 педагога</a:t>
                </a:r>
              </a:p>
            </p:txBody>
          </p:sp>
        </p:grpSp>
        <p:sp>
          <p:nvSpPr>
            <p:cNvPr id="243730" name="Text Box 18"/>
            <p:cNvSpPr txBox="1">
              <a:spLocks noChangeArrowheads="1"/>
            </p:cNvSpPr>
            <p:nvPr/>
          </p:nvSpPr>
          <p:spPr bwMode="gray">
            <a:xfrm>
              <a:off x="2618" y="1243"/>
              <a:ext cx="64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 smtClean="0">
                  <a:solidFill>
                    <a:srgbClr val="000000"/>
                  </a:solidFill>
                  <a:latin typeface="Arial" charset="0"/>
                </a:rPr>
                <a:t>тьютор</a:t>
              </a:r>
              <a:endParaRPr lang="en-US" b="1" dirty="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43791" name="Text Box 79"/>
            <p:cNvSpPr txBox="1">
              <a:spLocks noChangeArrowheads="1"/>
            </p:cNvSpPr>
            <p:nvPr/>
          </p:nvSpPr>
          <p:spPr bwMode="gray">
            <a:xfrm>
              <a:off x="3498" y="1810"/>
              <a:ext cx="89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 smtClean="0">
                  <a:solidFill>
                    <a:srgbClr val="000000"/>
                  </a:solidFill>
                  <a:latin typeface="Arial" charset="0"/>
                </a:rPr>
                <a:t>модератор</a:t>
              </a:r>
              <a:endParaRPr lang="en-US" b="1" dirty="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43792" name="Text Box 80"/>
            <p:cNvSpPr txBox="1">
              <a:spLocks noChangeArrowheads="1"/>
            </p:cNvSpPr>
            <p:nvPr/>
          </p:nvSpPr>
          <p:spPr bwMode="gray">
            <a:xfrm>
              <a:off x="3410" y="2754"/>
              <a:ext cx="88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 smtClean="0">
                  <a:solidFill>
                    <a:srgbClr val="000000"/>
                  </a:solidFill>
                  <a:latin typeface="Arial" charset="0"/>
                </a:rPr>
                <a:t>мотиватор</a:t>
              </a:r>
              <a:endParaRPr lang="en-US" b="1" dirty="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43793" name="Text Box 81"/>
            <p:cNvSpPr txBox="1">
              <a:spLocks noChangeArrowheads="1"/>
            </p:cNvSpPr>
            <p:nvPr/>
          </p:nvSpPr>
          <p:spPr bwMode="gray">
            <a:xfrm>
              <a:off x="2439" y="3321"/>
              <a:ext cx="1005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 smtClean="0">
                  <a:solidFill>
                    <a:srgbClr val="000000"/>
                  </a:solidFill>
                  <a:latin typeface="Arial" charset="0"/>
                </a:rPr>
                <a:t>консультант</a:t>
              </a:r>
              <a:endParaRPr lang="en-US" b="1" dirty="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43794" name="Text Box 82"/>
            <p:cNvSpPr txBox="1">
              <a:spLocks noChangeArrowheads="1"/>
            </p:cNvSpPr>
            <p:nvPr/>
          </p:nvSpPr>
          <p:spPr bwMode="gray">
            <a:xfrm>
              <a:off x="1709" y="2754"/>
              <a:ext cx="64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 smtClean="0">
                  <a:solidFill>
                    <a:srgbClr val="000000"/>
                  </a:solidFill>
                  <a:latin typeface="Arial" charset="0"/>
                </a:rPr>
                <a:t>ментор</a:t>
              </a:r>
              <a:endParaRPr lang="en-US" b="1" dirty="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43795" name="Text Box 83"/>
            <p:cNvSpPr txBox="1">
              <a:spLocks noChangeArrowheads="1"/>
            </p:cNvSpPr>
            <p:nvPr/>
          </p:nvSpPr>
          <p:spPr bwMode="gray">
            <a:xfrm>
              <a:off x="1722" y="1762"/>
              <a:ext cx="615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 smtClean="0">
                  <a:solidFill>
                    <a:srgbClr val="000000"/>
                  </a:solidFill>
                  <a:latin typeface="Arial" charset="0"/>
                </a:rPr>
                <a:t>тренер</a:t>
              </a:r>
              <a:endParaRPr lang="en-US" b="1" dirty="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40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Админ\Desktop\Директор\Безымянный 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7" y="428604"/>
            <a:ext cx="3900515" cy="3000396"/>
          </a:xfrm>
          <a:prstGeom prst="rect">
            <a:avLst/>
          </a:prstGeom>
          <a:noFill/>
        </p:spPr>
      </p:pic>
      <p:pic>
        <p:nvPicPr>
          <p:cNvPr id="1026" name="Picture 2" descr="C:\Users\Админ\Desktop\Безымянный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3500438"/>
            <a:ext cx="4071965" cy="3214710"/>
          </a:xfrm>
          <a:prstGeom prst="rect">
            <a:avLst/>
          </a:prstGeom>
          <a:noFill/>
        </p:spPr>
      </p:pic>
      <p:pic>
        <p:nvPicPr>
          <p:cNvPr id="1027" name="Picture 3" descr="C:\Users\Админ\Desktop\Безымянный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142852"/>
            <a:ext cx="4572032" cy="3268289"/>
          </a:xfrm>
          <a:prstGeom prst="rect">
            <a:avLst/>
          </a:prstGeom>
          <a:noFill/>
        </p:spPr>
      </p:pic>
      <p:pic>
        <p:nvPicPr>
          <p:cNvPr id="10" name="Picture 61" descr="C:\Users\Админ\Desktop\Безымянный7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6" y="3500438"/>
            <a:ext cx="4572032" cy="33575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5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7" y="802662"/>
            <a:ext cx="1084269" cy="79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8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67" y="19180"/>
            <a:ext cx="1091170" cy="79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0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3" y="6023598"/>
            <a:ext cx="1115617" cy="81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1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7" y="9093"/>
            <a:ext cx="1084269" cy="79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2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3" y="5196285"/>
            <a:ext cx="1115617" cy="827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3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808" y="6023598"/>
            <a:ext cx="1054100" cy="81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1720" y="49157"/>
            <a:ext cx="7504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endParaRPr lang="ru-RU" sz="2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5362" name="Picture 2" descr="C:\Users\7272~1\AppData\Local\Temp\Rar$DIa0.319\ffaaf384bf966a80ba3c2cea848acb0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72189" y="4205083"/>
            <a:ext cx="2282648" cy="1635173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7272~1\AppData\Local\Temp\Rar$DIa0.598\ebc6dbfbc8ee8d93463bea1fe683cd4f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65" y="908720"/>
            <a:ext cx="2012534" cy="1510235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7272~1\AppData\Local\Temp\Rar$DIa0.837\c3cfef0f483824cee24ee56c27f19ce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39" y="3313750"/>
            <a:ext cx="2213786" cy="1661715"/>
          </a:xfrm>
          <a:prstGeom prst="rect">
            <a:avLst/>
          </a:prstGeom>
          <a:ln w="88900" cap="sq" cmpd="thickThin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:\Users\Админ\Desktop\Новая папка (2)\DSCN208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9" t="12941" b="371"/>
          <a:stretch/>
        </p:blipFill>
        <p:spPr bwMode="auto">
          <a:xfrm>
            <a:off x="178776" y="1861287"/>
            <a:ext cx="1994058" cy="1635071"/>
          </a:xfrm>
          <a:prstGeom prst="rect">
            <a:avLst/>
          </a:prstGeom>
          <a:ln w="88900" cap="sq" cmpd="thickThin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71800" y="-33568"/>
            <a:ext cx="37930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Портрет</a:t>
            </a:r>
          </a:p>
          <a:p>
            <a:pPr algn="ctr"/>
            <a:r>
              <a:rPr lang="ru-RU" dirty="0" smtClean="0"/>
              <a:t> современного мастера</a:t>
            </a:r>
          </a:p>
          <a:p>
            <a:r>
              <a:rPr lang="ru-RU" dirty="0" smtClean="0"/>
              <a:t> производственного обучения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748139" y="2444914"/>
            <a:ext cx="3954929" cy="646331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«В нем три слагаемых:</a:t>
            </a:r>
          </a:p>
          <a:p>
            <a:pPr algn="ctr"/>
            <a:r>
              <a:rPr lang="ru-RU" dirty="0" smtClean="0"/>
              <a:t> наука, мастерство, искусство»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180774" y="1224801"/>
            <a:ext cx="3164521" cy="923330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/>
          <a:p>
            <a:r>
              <a:rPr lang="ru-RU" dirty="0" smtClean="0"/>
              <a:t>Ведущая фигура в ТиПО по</a:t>
            </a:r>
          </a:p>
          <a:p>
            <a:r>
              <a:rPr lang="ru-RU" dirty="0" smtClean="0"/>
              <a:t>практикоориентированному</a:t>
            </a:r>
          </a:p>
          <a:p>
            <a:pPr algn="ctr"/>
            <a:r>
              <a:rPr lang="ru-RU" dirty="0" smtClean="0"/>
              <a:t> обучению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767969" y="4847097"/>
            <a:ext cx="3551806" cy="923330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Внедрение в учебный </a:t>
            </a:r>
          </a:p>
          <a:p>
            <a:pPr algn="ctr"/>
            <a:r>
              <a:rPr lang="ru-RU" dirty="0" smtClean="0"/>
              <a:t>процесс  высокотехнологичных</a:t>
            </a:r>
          </a:p>
          <a:p>
            <a:pPr algn="ctr"/>
            <a:r>
              <a:rPr lang="ru-RU" dirty="0" smtClean="0"/>
              <a:t>технологий обучения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101682" y="3496358"/>
            <a:ext cx="3322704" cy="923330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/>
          <a:p>
            <a:r>
              <a:rPr lang="ru-RU" dirty="0" smtClean="0"/>
              <a:t>Применение эффективных</a:t>
            </a:r>
          </a:p>
          <a:p>
            <a:r>
              <a:rPr lang="ru-RU" dirty="0" smtClean="0"/>
              <a:t> методов формирования </a:t>
            </a:r>
          </a:p>
          <a:p>
            <a:r>
              <a:rPr lang="ru-RU" dirty="0" smtClean="0"/>
              <a:t>профессиональных  навыков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633557" y="6369103"/>
            <a:ext cx="4069511" cy="369332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Обучение  в условиях производства</a:t>
            </a: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41" y="4847097"/>
            <a:ext cx="2201290" cy="1653251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387" name="Picture 3" descr="C:\Users\Админ\Desktop\Новая папка (2)\DSCN210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407" y="834524"/>
            <a:ext cx="2191597" cy="1643698"/>
          </a:xfrm>
          <a:prstGeom prst="rect">
            <a:avLst/>
          </a:prstGeom>
          <a:ln w="88900" cap="sq" cmpd="thickThin">
            <a:solidFill>
              <a:srgbClr val="00B0F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Админ\Desktop\Новая папка (2)\DSCN209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739" y="2471196"/>
            <a:ext cx="2127482" cy="1595612"/>
          </a:xfrm>
          <a:prstGeom prst="rect">
            <a:avLst/>
          </a:prstGeom>
          <a:ln w="88900" cap="sq" cmpd="thickThin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1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7" y="802662"/>
            <a:ext cx="1084269" cy="79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8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67" y="19180"/>
            <a:ext cx="1091170" cy="79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0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3" y="6023598"/>
            <a:ext cx="1115617" cy="81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1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7" y="9093"/>
            <a:ext cx="1084269" cy="79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2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3" y="5196285"/>
            <a:ext cx="1115617" cy="827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3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808" y="6023598"/>
            <a:ext cx="1054100" cy="81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Развернутая стрелка 3"/>
          <p:cNvSpPr/>
          <p:nvPr/>
        </p:nvSpPr>
        <p:spPr bwMode="auto">
          <a:xfrm>
            <a:off x="3615713" y="864637"/>
            <a:ext cx="2664296" cy="1472801"/>
          </a:xfrm>
          <a:prstGeom prst="utur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 bwMode="auto">
          <a:xfrm>
            <a:off x="1104566" y="1596231"/>
            <a:ext cx="7458205" cy="5001120"/>
          </a:xfrm>
          <a:prstGeom prst="roundRect">
            <a:avLst/>
          </a:prstGeom>
          <a:ln w="57150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 bwMode="auto">
          <a:xfrm>
            <a:off x="1127987" y="3933056"/>
            <a:ext cx="7458204" cy="5105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Скругленный прямоугольник 4"/>
          <p:cNvSpPr/>
          <p:nvPr/>
        </p:nvSpPr>
        <p:spPr bwMode="auto">
          <a:xfrm>
            <a:off x="4528754" y="3567017"/>
            <a:ext cx="838214" cy="716371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947" y="1737067"/>
            <a:ext cx="1446856" cy="202006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8100" cap="sq">
            <a:solidFill>
              <a:schemeClr val="tx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009" y="1714442"/>
            <a:ext cx="1445598" cy="197828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364" y="4424001"/>
            <a:ext cx="4267643" cy="1866329"/>
          </a:xfrm>
          <a:prstGeom prst="rect">
            <a:avLst/>
          </a:prstGeom>
          <a:ln w="88900" cap="sq" cmpd="thickThin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112" y="4243503"/>
            <a:ext cx="2290053" cy="1513151"/>
          </a:xfrm>
          <a:prstGeom prst="rect">
            <a:avLst/>
          </a:prstGeom>
          <a:ln w="88900" cap="sq" cmpd="thickThin">
            <a:solidFill>
              <a:schemeClr val="tx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106752"/>
            <a:ext cx="1442317" cy="2037123"/>
          </a:xfrm>
          <a:prstGeom prst="rect">
            <a:avLst/>
          </a:prstGeom>
          <a:solidFill>
            <a:schemeClr val="tx2"/>
          </a:solidFill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1" y="102637"/>
            <a:ext cx="7077616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19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7" y="802662"/>
            <a:ext cx="1084269" cy="79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8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67" y="19180"/>
            <a:ext cx="1091170" cy="79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0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3" y="6023598"/>
            <a:ext cx="1115617" cy="81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1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7" y="9093"/>
            <a:ext cx="1084269" cy="79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2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3" y="5196285"/>
            <a:ext cx="1115617" cy="827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3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808" y="6023598"/>
            <a:ext cx="1054100" cy="81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27647" y="1448779"/>
            <a:ext cx="2892224" cy="24539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3" y="1412777"/>
            <a:ext cx="3006078" cy="2435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19414" y="116632"/>
            <a:ext cx="66802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Единая коллекция </a:t>
            </a:r>
          </a:p>
          <a:p>
            <a:pPr lvl="0" algn="ctr">
              <a:defRPr/>
            </a:pPr>
            <a:r>
              <a:rPr lang="ru-RU" sz="24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цифровых образовательных ресурсов</a:t>
            </a:r>
          </a:p>
        </p:txBody>
      </p:sp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48000"/>
                    </a14:imgEffect>
                    <a14:imgEffect>
                      <a14:saturation sat="38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803" y="3406665"/>
            <a:ext cx="2784186" cy="24842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91" y="3392492"/>
            <a:ext cx="2841502" cy="25125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" name="Picture 60" descr="выбор"/>
          <p:cNvPicPr>
            <a:picLocks noChangeAspect="1" noChangeArrowheads="1"/>
          </p:cNvPicPr>
          <p:nvPr/>
        </p:nvPicPr>
        <p:blipFill>
          <a:blip r:embed="rId10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675" y="1295540"/>
            <a:ext cx="1332109" cy="169609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10093" y="5645633"/>
            <a:ext cx="43632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B0F0"/>
                </a:solidFill>
              </a:rPr>
              <a:t>интерактивность </a:t>
            </a:r>
            <a:endParaRPr lang="ru-RU" sz="1600" b="1" dirty="0" smtClean="0">
              <a:solidFill>
                <a:srgbClr val="00B0F0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00B0F0"/>
                </a:solidFill>
              </a:rPr>
              <a:t>и </a:t>
            </a:r>
            <a:r>
              <a:rPr lang="ru-RU" sz="1600" b="1" dirty="0">
                <a:solidFill>
                  <a:srgbClr val="00B0F0"/>
                </a:solidFill>
              </a:rPr>
              <a:t>практикоориентированность  образовательных ресурсов обучения</a:t>
            </a:r>
          </a:p>
        </p:txBody>
      </p:sp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183" y="1899143"/>
            <a:ext cx="1736683" cy="2184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7" descr="металлореж"/>
          <p:cNvPicPr>
            <a:picLocks noChangeAspect="1" noChangeArrowheads="1"/>
          </p:cNvPicPr>
          <p:nvPr/>
        </p:nvPicPr>
        <p:blipFill>
          <a:blip r:embed="rId12" cstate="print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40968"/>
            <a:ext cx="1269583" cy="1665039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137" y="3826944"/>
            <a:ext cx="1736683" cy="2196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422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7" y="802662"/>
            <a:ext cx="1084269" cy="79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8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67" y="19180"/>
            <a:ext cx="1091170" cy="79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0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3" y="6023598"/>
            <a:ext cx="1115617" cy="81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1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7" y="9093"/>
            <a:ext cx="1084269" cy="79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2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3" y="5196285"/>
            <a:ext cx="1115617" cy="827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3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808" y="6023598"/>
            <a:ext cx="1054100" cy="81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244597704"/>
              </p:ext>
            </p:extLst>
          </p:nvPr>
        </p:nvGraphicFramePr>
        <p:xfrm>
          <a:off x="179512" y="1412776"/>
          <a:ext cx="3600400" cy="5262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114362601"/>
              </p:ext>
            </p:extLst>
          </p:nvPr>
        </p:nvGraphicFramePr>
        <p:xfrm>
          <a:off x="3816398" y="3473624"/>
          <a:ext cx="4788024" cy="2958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0" name="Рисунок 9" descr="F:\дистанционный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60648"/>
            <a:ext cx="3168352" cy="1800200"/>
          </a:xfrm>
          <a:prstGeom prst="rect">
            <a:avLst/>
          </a:prstGeom>
          <a:noFill/>
          <a:ln w="38100">
            <a:solidFill>
              <a:srgbClr val="5B9BD5">
                <a:lumMod val="50000"/>
              </a:srgbClr>
            </a:solidFill>
          </a:ln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37332"/>
            <a:ext cx="42926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564904"/>
            <a:ext cx="4963719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763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7" y="802662"/>
            <a:ext cx="1084269" cy="79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8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67" y="19180"/>
            <a:ext cx="1091170" cy="79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0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3" y="6023598"/>
            <a:ext cx="1115617" cy="81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1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7" y="9093"/>
            <a:ext cx="1084269" cy="79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2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3" y="5196285"/>
            <a:ext cx="1115617" cy="827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3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808" y="6023598"/>
            <a:ext cx="1054100" cy="81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2" descr="F:\IMG_457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5856" y="4079868"/>
            <a:ext cx="2881649" cy="23519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3" descr="C:\Documents and Settings\Метод\Рабочий стол\автомех\Фото Политехнического колледжа\IMG_007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46153" y="2862587"/>
            <a:ext cx="3038475" cy="22780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511745" y="1340768"/>
            <a:ext cx="65729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рамках 10 партнерских колледжей холдинга «Кәсіпқор» в ВТШ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ведет  подготовку кадров для карты индустриализации страны с учетом внедрения инновационных технологий обучения  и новых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образовательных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732" y="332656"/>
            <a:ext cx="3093740" cy="6651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5" descr="D:\Архив Фото\Цветы 2011\IMG_4677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2431" y="2889252"/>
            <a:ext cx="3040797" cy="22805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237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8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67" y="19180"/>
            <a:ext cx="1091170" cy="79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0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7" y="6023598"/>
            <a:ext cx="1187624" cy="81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1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7" y="9093"/>
            <a:ext cx="1084269" cy="79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2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3" y="5196285"/>
            <a:ext cx="1115617" cy="827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3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725" y="6023599"/>
            <a:ext cx="1180652" cy="81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0" y="1482285"/>
            <a:ext cx="9081380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254" y="908720"/>
            <a:ext cx="9060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Профессиональные и социальные компетенции выпускника ВТШ</a:t>
            </a:r>
            <a:endParaRPr lang="ru-RU" b="1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053" y="6002030"/>
            <a:ext cx="1206672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52" y="6006382"/>
            <a:ext cx="1173719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072" y="6002028"/>
            <a:ext cx="1054100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172" y="6002029"/>
            <a:ext cx="1054100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272" y="6016408"/>
            <a:ext cx="1149781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3" y="6005389"/>
            <a:ext cx="1054100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053" y="20287"/>
            <a:ext cx="1206672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272" y="6930"/>
            <a:ext cx="1149781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20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587" y="5925"/>
            <a:ext cx="113768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21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14467"/>
            <a:ext cx="108585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22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7" y="10499"/>
            <a:ext cx="1187624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23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725" y="14467"/>
            <a:ext cx="1180652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41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7" y="802662"/>
            <a:ext cx="1084269" cy="79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8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67" y="19180"/>
            <a:ext cx="1091170" cy="79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0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3" y="6023598"/>
            <a:ext cx="1115617" cy="81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1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7" y="9093"/>
            <a:ext cx="1084269" cy="79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2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3" y="5196285"/>
            <a:ext cx="1115617" cy="827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3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808" y="6023598"/>
            <a:ext cx="1054100" cy="81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C:\Users\Админ\AppData\Local\Microsoft\Windows\Temporary Internet Files\Content.Word\IMG_465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402" y="418489"/>
            <a:ext cx="4454829" cy="27308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\\192.168.0.2\полный доступ\Кусманова\фото ВТШ\DSC_201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639" y="2780928"/>
            <a:ext cx="4968552" cy="2936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C:\Users\Админ\Documents\Мергунов конкурс\коллаж\Worldskills_originalцв.bmp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5" y="165633"/>
            <a:ext cx="2127103" cy="1304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-996145" y="5711616"/>
            <a:ext cx="90295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Призер национального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Чемпионата 2015 года </a:t>
            </a:r>
          </a:p>
          <a:p>
            <a:pPr lvl="0"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по кладке кирпича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Мубараков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Мадияр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8" name="Рисунок 7" descr="\\192.168.0.2\полный доступ\Кусманова\фото ВТШ\DSC_2019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1"/>
          <a:stretch/>
        </p:blipFill>
        <p:spPr bwMode="auto">
          <a:xfrm>
            <a:off x="266290" y="1392770"/>
            <a:ext cx="2946947" cy="41916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5613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854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7" y="802662"/>
            <a:ext cx="1084269" cy="79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8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67" y="19180"/>
            <a:ext cx="1091170" cy="79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0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3" y="6023598"/>
            <a:ext cx="1115617" cy="81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1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7" y="9093"/>
            <a:ext cx="1084269" cy="79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2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3" y="5196285"/>
            <a:ext cx="1115617" cy="827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3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808" y="6023598"/>
            <a:ext cx="1054100" cy="81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495890"/>
            <a:ext cx="4572000" cy="534915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Высшая техническая школа, город Кокшетау</a:t>
            </a:r>
          </a:p>
          <a:p>
            <a:pPr lvl="0" algn="ctr">
              <a:spcBef>
                <a:spcPct val="20000"/>
              </a:spcBef>
              <a:defRPr/>
            </a:pPr>
            <a:endParaRPr lang="ru-RU" sz="2800" b="1" dirty="0">
              <a:solidFill>
                <a:prstClr val="white"/>
              </a:solidFill>
              <a:latin typeface="Calibri"/>
            </a:endParaRPr>
          </a:p>
          <a:p>
            <a:pPr lvl="0" algn="ctr">
              <a:spcBef>
                <a:spcPct val="20000"/>
              </a:spcBef>
              <a:defRPr/>
            </a:pPr>
            <a:endParaRPr lang="ru-RU" sz="2800" b="1" dirty="0">
              <a:solidFill>
                <a:prstClr val="white"/>
              </a:solidFill>
              <a:latin typeface="Calibri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Электронный адрес 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politeh127@mail.ru</a:t>
            </a:r>
            <a:endParaRPr lang="ru-RU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Сайт </a:t>
            </a:r>
            <a:r>
              <a:rPr lang="en-US" sz="2800" b="1" u="sng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http://pt0008.kokshetau.akmoedu.kz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Тел. 8 (716) 2 328928</a:t>
            </a:r>
          </a:p>
          <a:p>
            <a:pPr lvl="0">
              <a:spcBef>
                <a:spcPct val="20000"/>
              </a:spcBef>
              <a:defRPr/>
            </a:pPr>
            <a:r>
              <a:rPr lang="ru-RU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 8 (716) 2 328930  </a:t>
            </a:r>
          </a:p>
        </p:txBody>
      </p:sp>
    </p:spTree>
    <p:extLst>
      <p:ext uri="{BB962C8B-B14F-4D97-AF65-F5344CB8AC3E}">
        <p14:creationId xmlns:p14="http://schemas.microsoft.com/office/powerpoint/2010/main" val="329467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7" y="802662"/>
            <a:ext cx="1084269" cy="79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8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67" y="19180"/>
            <a:ext cx="1091170" cy="79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0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3" y="6023598"/>
            <a:ext cx="1115617" cy="81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1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7" y="9093"/>
            <a:ext cx="1084269" cy="79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2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3" y="5196285"/>
            <a:ext cx="1115617" cy="827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3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808" y="6023598"/>
            <a:ext cx="1054100" cy="81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80" y="1306823"/>
            <a:ext cx="5438775" cy="456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45279" y="937491"/>
            <a:ext cx="6026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B0F0"/>
                </a:solidFill>
              </a:rPr>
              <a:t>ГККП «Высшая техническая школа г. Кокшетау»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14593" y="1520352"/>
            <a:ext cx="35878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Участие в ГПИИР-2 в </a:t>
            </a:r>
          </a:p>
          <a:p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реализации инновационных</a:t>
            </a:r>
          </a:p>
          <a:p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проектов</a:t>
            </a:r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3232608"/>
            <a:ext cx="235833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Апробация и </a:t>
            </a:r>
          </a:p>
          <a:p>
            <a:r>
              <a:rPr lang="ru-RU" dirty="0" smtClean="0"/>
              <a:t>внедрение </a:t>
            </a:r>
          </a:p>
          <a:p>
            <a:r>
              <a:rPr lang="ru-RU" dirty="0" smtClean="0"/>
              <a:t>образовательных </a:t>
            </a:r>
          </a:p>
          <a:p>
            <a:r>
              <a:rPr lang="ru-RU" dirty="0" smtClean="0"/>
              <a:t>программ нового </a:t>
            </a:r>
          </a:p>
          <a:p>
            <a:r>
              <a:rPr lang="ru-RU" dirty="0" smtClean="0"/>
              <a:t>поколения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680345" y="5712183"/>
            <a:ext cx="52431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Разработка экспериментальных образовательных программ, нормативно-</a:t>
            </a:r>
          </a:p>
          <a:p>
            <a:pPr algn="ctr"/>
            <a:r>
              <a:rPr lang="ru-RU" dirty="0" smtClean="0">
                <a:solidFill>
                  <a:srgbClr val="FFFF00"/>
                </a:solidFill>
              </a:rPr>
              <a:t>планирующей документации 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02032" y="3956823"/>
            <a:ext cx="24753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B0F0"/>
                </a:solidFill>
              </a:rPr>
              <a:t>Курсы повышения </a:t>
            </a:r>
          </a:p>
          <a:p>
            <a:r>
              <a:rPr lang="ru-RU" dirty="0" smtClean="0">
                <a:solidFill>
                  <a:srgbClr val="00B0F0"/>
                </a:solidFill>
              </a:rPr>
              <a:t>квалификации</a:t>
            </a:r>
          </a:p>
          <a:p>
            <a:r>
              <a:rPr lang="ru-RU" dirty="0" smtClean="0">
                <a:solidFill>
                  <a:srgbClr val="00B0F0"/>
                </a:solidFill>
              </a:rPr>
              <a:t> в тренинговом </a:t>
            </a:r>
          </a:p>
          <a:p>
            <a:r>
              <a:rPr lang="ru-RU" dirty="0" smtClean="0">
                <a:solidFill>
                  <a:srgbClr val="00B0F0"/>
                </a:solidFill>
              </a:rPr>
              <a:t>центре Холдинга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59548" y="5065850"/>
            <a:ext cx="1927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Стажировки в </a:t>
            </a:r>
          </a:p>
          <a:p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РИПО г.Минск</a:t>
            </a:r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55962" y="2443682"/>
            <a:ext cx="273023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Создание учебно-</a:t>
            </a:r>
          </a:p>
          <a:p>
            <a:r>
              <a:rPr lang="ru-RU" dirty="0" smtClean="0"/>
              <a:t>производственного </a:t>
            </a:r>
          </a:p>
          <a:p>
            <a:r>
              <a:rPr lang="ru-RU" dirty="0" smtClean="0"/>
              <a:t>Центра высоко</a:t>
            </a:r>
          </a:p>
          <a:p>
            <a:r>
              <a:rPr lang="ru-RU" dirty="0" smtClean="0"/>
              <a:t>технологичного</a:t>
            </a:r>
          </a:p>
          <a:p>
            <a:r>
              <a:rPr lang="ru-RU" dirty="0" smtClean="0"/>
              <a:t> оборудования (ЧПУ)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1596231"/>
            <a:ext cx="61078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   Реализация </a:t>
            </a:r>
          </a:p>
          <a:p>
            <a:r>
              <a:rPr lang="ru-RU" dirty="0">
                <a:solidFill>
                  <a:schemeClr val="bg1">
                    <a:lumMod val="60000"/>
                    <a:lumOff val="40000"/>
                  </a:schemeClr>
                </a:solidFill>
              </a:rPr>
              <a:t>и</a:t>
            </a:r>
            <a:r>
              <a:rPr lang="ru-RU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нтегрированных</a:t>
            </a:r>
          </a:p>
          <a:p>
            <a:r>
              <a:rPr lang="ru-RU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образовательных </a:t>
            </a:r>
          </a:p>
          <a:p>
            <a:r>
              <a:rPr lang="ru-RU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программ прикладного</a:t>
            </a:r>
          </a:p>
          <a:p>
            <a:r>
              <a:rPr lang="ru-RU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 бакалавриата</a:t>
            </a:r>
            <a:endParaRPr lang="ru-RU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520" y="4782425"/>
            <a:ext cx="3340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B0F0"/>
                </a:solidFill>
              </a:rPr>
              <a:t> Новые подходы</a:t>
            </a:r>
          </a:p>
          <a:p>
            <a:r>
              <a:rPr lang="ru-RU" dirty="0" smtClean="0">
                <a:solidFill>
                  <a:srgbClr val="00B0F0"/>
                </a:solidFill>
              </a:rPr>
              <a:t> социального партнерства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203848" y="2996951"/>
            <a:ext cx="231074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Участие в программе  сети </a:t>
            </a:r>
          </a:p>
          <a:p>
            <a:pPr algn="ctr"/>
            <a:r>
              <a:rPr lang="ru-RU" dirty="0" smtClean="0">
                <a:solidFill>
                  <a:srgbClr val="FFFF00"/>
                </a:solidFill>
              </a:rPr>
              <a:t>партнерских колледжей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232248" y="82711"/>
            <a:ext cx="64442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Новая концепция подготовки </a:t>
            </a:r>
          </a:p>
          <a:p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высококвалифицированных кадров</a:t>
            </a:r>
            <a:endParaRPr lang="ru-RU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67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71" name="Rectangle 27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Концептуальные подходы 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образовательной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программы ВТШ</a:t>
            </a:r>
          </a:p>
        </p:txBody>
      </p:sp>
      <p:grpSp>
        <p:nvGrpSpPr>
          <p:cNvPr id="313398" name="Group 54"/>
          <p:cNvGrpSpPr>
            <a:grpSpLocks/>
          </p:cNvGrpSpPr>
          <p:nvPr/>
        </p:nvGrpSpPr>
        <p:grpSpPr bwMode="auto">
          <a:xfrm>
            <a:off x="115663" y="4868763"/>
            <a:ext cx="8724101" cy="860476"/>
            <a:chOff x="1188" y="1378"/>
            <a:chExt cx="2928" cy="370"/>
          </a:xfrm>
        </p:grpSpPr>
        <p:sp>
          <p:nvSpPr>
            <p:cNvPr id="313399" name="AutoShape 55"/>
            <p:cNvSpPr>
              <a:spLocks noChangeArrowheads="1"/>
            </p:cNvSpPr>
            <p:nvPr/>
          </p:nvSpPr>
          <p:spPr bwMode="gray">
            <a:xfrm>
              <a:off x="1380" y="141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BE90DA">
                    <a:gamma/>
                    <a:tint val="21176"/>
                    <a:invGamma/>
                  </a:srgbClr>
                </a:gs>
                <a:gs pos="100000">
                  <a:srgbClr val="BE90DA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r>
                <a:rPr lang="ru-RU" sz="1600" b="1" dirty="0" smtClean="0"/>
                <a:t>Кок</a:t>
              </a:r>
              <a:r>
                <a:rPr lang="ru-RU" sz="1600" b="1" dirty="0">
                  <a:solidFill>
                    <a:schemeClr val="bg1"/>
                  </a:solidFill>
                </a:rPr>
                <a:t>К</a:t>
              </a:r>
              <a:r>
                <a:rPr lang="ru-RU" sz="1600" b="1" dirty="0" smtClean="0">
                  <a:solidFill>
                    <a:schemeClr val="bg1"/>
                  </a:solidFill>
                </a:rPr>
                <a:t>омпетентностный подход к результатам образовательного</a:t>
              </a:r>
            </a:p>
            <a:p>
              <a:pPr algn="ctr"/>
              <a:r>
                <a:rPr lang="ru-RU" sz="1600" b="1" dirty="0" smtClean="0">
                  <a:solidFill>
                    <a:schemeClr val="bg1"/>
                  </a:solidFill>
                </a:rPr>
                <a:t> процесса</a:t>
              </a:r>
              <a:endParaRPr lang="ru-RU" sz="1600" b="1" dirty="0"/>
            </a:p>
          </p:txBody>
        </p:sp>
        <p:sp>
          <p:nvSpPr>
            <p:cNvPr id="313400" name="AutoShape 56"/>
            <p:cNvSpPr>
              <a:spLocks noChangeArrowheads="1"/>
            </p:cNvSpPr>
            <p:nvPr/>
          </p:nvSpPr>
          <p:spPr bwMode="gray">
            <a:xfrm>
              <a:off x="1188" y="1378"/>
              <a:ext cx="312" cy="370"/>
            </a:xfrm>
            <a:prstGeom prst="diamond">
              <a:avLst/>
            </a:prstGeom>
            <a:gradFill rotWithShape="1">
              <a:gsLst>
                <a:gs pos="0">
                  <a:srgbClr val="BE90DA">
                    <a:gamma/>
                    <a:shade val="46275"/>
                    <a:invGamma/>
                  </a:srgbClr>
                </a:gs>
                <a:gs pos="100000">
                  <a:srgbClr val="BE90DA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3401" name="Text Box 57"/>
            <p:cNvSpPr txBox="1">
              <a:spLocks noChangeArrowheads="1"/>
            </p:cNvSpPr>
            <p:nvPr/>
          </p:nvSpPr>
          <p:spPr bwMode="gray">
            <a:xfrm>
              <a:off x="1721" y="1469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b="1" dirty="0" smtClean="0">
                  <a:solidFill>
                    <a:srgbClr val="000000"/>
                  </a:solidFill>
                </a:rPr>
                <a:t> 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313402" name="Text Box 58"/>
            <p:cNvSpPr txBox="1">
              <a:spLocks noChangeArrowheads="1"/>
            </p:cNvSpPr>
            <p:nvPr/>
          </p:nvSpPr>
          <p:spPr bwMode="gray">
            <a:xfrm>
              <a:off x="1298" y="14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dirty="0"/>
                <a:t>5</a:t>
              </a:r>
            </a:p>
          </p:txBody>
        </p:sp>
      </p:grpSp>
      <p:grpSp>
        <p:nvGrpSpPr>
          <p:cNvPr id="313403" name="Group 59"/>
          <p:cNvGrpSpPr>
            <a:grpSpLocks/>
          </p:cNvGrpSpPr>
          <p:nvPr/>
        </p:nvGrpSpPr>
        <p:grpSpPr bwMode="auto">
          <a:xfrm>
            <a:off x="159876" y="1167249"/>
            <a:ext cx="8679850" cy="843550"/>
            <a:chOff x="1156" y="1891"/>
            <a:chExt cx="3116" cy="332"/>
          </a:xfrm>
        </p:grpSpPr>
        <p:sp>
          <p:nvSpPr>
            <p:cNvPr id="313404" name="AutoShape 60"/>
            <p:cNvSpPr>
              <a:spLocks noChangeArrowheads="1"/>
            </p:cNvSpPr>
            <p:nvPr/>
          </p:nvSpPr>
          <p:spPr bwMode="gray">
            <a:xfrm>
              <a:off x="1317" y="1899"/>
              <a:ext cx="2955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CC00">
                    <a:gamma/>
                    <a:tint val="21176"/>
                    <a:invGamma/>
                  </a:srgbClr>
                </a:gs>
                <a:gs pos="100000">
                  <a:srgbClr val="CCCC00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3405" name="AutoShape 61"/>
            <p:cNvSpPr>
              <a:spLocks noChangeArrowheads="1"/>
            </p:cNvSpPr>
            <p:nvPr/>
          </p:nvSpPr>
          <p:spPr bwMode="gray">
            <a:xfrm>
              <a:off x="1156" y="1891"/>
              <a:ext cx="322" cy="332"/>
            </a:xfrm>
            <a:prstGeom prst="diamond">
              <a:avLst/>
            </a:prstGeom>
            <a:gradFill rotWithShape="1">
              <a:gsLst>
                <a:gs pos="0">
                  <a:srgbClr val="CCCC00">
                    <a:gamma/>
                    <a:shade val="46275"/>
                    <a:invGamma/>
                  </a:srgbClr>
                </a:gs>
                <a:gs pos="100000">
                  <a:srgbClr val="CCCC00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3406" name="Text Box 62"/>
            <p:cNvSpPr txBox="1">
              <a:spLocks noChangeArrowheads="1"/>
            </p:cNvSpPr>
            <p:nvPr/>
          </p:nvSpPr>
          <p:spPr bwMode="gray">
            <a:xfrm>
              <a:off x="1680" y="1934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b="1" dirty="0" smtClean="0">
                  <a:solidFill>
                    <a:srgbClr val="000000"/>
                  </a:solidFill>
                </a:rPr>
                <a:t> 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313407" name="Text Box 63"/>
            <p:cNvSpPr txBox="1">
              <a:spLocks noChangeArrowheads="1"/>
            </p:cNvSpPr>
            <p:nvPr/>
          </p:nvSpPr>
          <p:spPr bwMode="gray">
            <a:xfrm>
              <a:off x="1255" y="1966"/>
              <a:ext cx="138" cy="1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dirty="0" smtClean="0"/>
                <a:t>1</a:t>
              </a:r>
              <a:endParaRPr lang="en-US" sz="2400" dirty="0"/>
            </a:p>
          </p:txBody>
        </p:sp>
      </p:grpSp>
      <p:grpSp>
        <p:nvGrpSpPr>
          <p:cNvPr id="313408" name="Group 64"/>
          <p:cNvGrpSpPr>
            <a:grpSpLocks/>
          </p:cNvGrpSpPr>
          <p:nvPr/>
        </p:nvGrpSpPr>
        <p:grpSpPr bwMode="auto">
          <a:xfrm>
            <a:off x="102048" y="2003300"/>
            <a:ext cx="8692893" cy="923360"/>
            <a:chOff x="1226" y="2345"/>
            <a:chExt cx="3046" cy="357"/>
          </a:xfrm>
        </p:grpSpPr>
        <p:sp>
          <p:nvSpPr>
            <p:cNvPr id="313409" name="AutoShape 65"/>
            <p:cNvSpPr>
              <a:spLocks noChangeArrowheads="1"/>
            </p:cNvSpPr>
            <p:nvPr/>
          </p:nvSpPr>
          <p:spPr bwMode="gray">
            <a:xfrm>
              <a:off x="1319" y="2379"/>
              <a:ext cx="2953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9933">
                    <a:gamma/>
                    <a:tint val="21176"/>
                    <a:invGamma/>
                  </a:srgbClr>
                </a:gs>
                <a:gs pos="100000">
                  <a:srgbClr val="FF9933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3410" name="AutoShape 66"/>
            <p:cNvSpPr>
              <a:spLocks noChangeArrowheads="1"/>
            </p:cNvSpPr>
            <p:nvPr/>
          </p:nvSpPr>
          <p:spPr bwMode="gray">
            <a:xfrm>
              <a:off x="1226" y="2345"/>
              <a:ext cx="309" cy="357"/>
            </a:xfrm>
            <a:prstGeom prst="diamond">
              <a:avLst/>
            </a:prstGeom>
            <a:gradFill rotWithShape="1">
              <a:gsLst>
                <a:gs pos="0">
                  <a:srgbClr val="FF9933">
                    <a:gamma/>
                    <a:shade val="46275"/>
                    <a:invGamma/>
                  </a:srgbClr>
                </a:gs>
                <a:gs pos="100000">
                  <a:srgbClr val="FF9933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3411" name="Text Box 67"/>
            <p:cNvSpPr txBox="1">
              <a:spLocks noChangeArrowheads="1"/>
            </p:cNvSpPr>
            <p:nvPr/>
          </p:nvSpPr>
          <p:spPr bwMode="gray">
            <a:xfrm>
              <a:off x="1680" y="2414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b="1" dirty="0" smtClean="0">
                  <a:solidFill>
                    <a:srgbClr val="000000"/>
                  </a:solidFill>
                </a:rPr>
                <a:t> 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313412" name="Text Box 68"/>
            <p:cNvSpPr txBox="1">
              <a:spLocks noChangeArrowheads="1"/>
            </p:cNvSpPr>
            <p:nvPr/>
          </p:nvSpPr>
          <p:spPr bwMode="gray">
            <a:xfrm>
              <a:off x="1307" y="2383"/>
              <a:ext cx="133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dirty="0" smtClean="0"/>
                <a:t>2</a:t>
              </a:r>
              <a:endParaRPr lang="en-US" sz="2400" dirty="0"/>
            </a:p>
          </p:txBody>
        </p:sp>
      </p:grpSp>
      <p:grpSp>
        <p:nvGrpSpPr>
          <p:cNvPr id="313413" name="Group 69"/>
          <p:cNvGrpSpPr>
            <a:grpSpLocks/>
          </p:cNvGrpSpPr>
          <p:nvPr/>
        </p:nvGrpSpPr>
        <p:grpSpPr bwMode="auto">
          <a:xfrm>
            <a:off x="116605" y="3022761"/>
            <a:ext cx="8679843" cy="1092273"/>
            <a:chOff x="1170" y="2894"/>
            <a:chExt cx="4157" cy="459"/>
          </a:xfrm>
        </p:grpSpPr>
        <p:sp>
          <p:nvSpPr>
            <p:cNvPr id="313414" name="AutoShape 70"/>
            <p:cNvSpPr>
              <a:spLocks noChangeArrowheads="1"/>
            </p:cNvSpPr>
            <p:nvPr/>
          </p:nvSpPr>
          <p:spPr bwMode="gray">
            <a:xfrm>
              <a:off x="1402" y="2907"/>
              <a:ext cx="3925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70C4DE">
                    <a:gamma/>
                    <a:tint val="21176"/>
                    <a:invGamma/>
                  </a:srgbClr>
                </a:gs>
                <a:gs pos="100000">
                  <a:srgbClr val="70C4DE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3415" name="AutoShape 71"/>
            <p:cNvSpPr>
              <a:spLocks noChangeArrowheads="1"/>
            </p:cNvSpPr>
            <p:nvPr/>
          </p:nvSpPr>
          <p:spPr bwMode="gray">
            <a:xfrm>
              <a:off x="1170" y="2894"/>
              <a:ext cx="437" cy="370"/>
            </a:xfrm>
            <a:prstGeom prst="diamond">
              <a:avLst/>
            </a:prstGeom>
            <a:gradFill rotWithShape="1">
              <a:gsLst>
                <a:gs pos="0">
                  <a:srgbClr val="70C4DE">
                    <a:gamma/>
                    <a:shade val="46275"/>
                    <a:invGamma/>
                  </a:srgbClr>
                </a:gs>
                <a:gs pos="100000">
                  <a:srgbClr val="70C4DE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3416" name="Text Box 72"/>
            <p:cNvSpPr txBox="1">
              <a:spLocks noChangeArrowheads="1"/>
            </p:cNvSpPr>
            <p:nvPr/>
          </p:nvSpPr>
          <p:spPr bwMode="gray">
            <a:xfrm>
              <a:off x="1680" y="2942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b="1" dirty="0" smtClean="0">
                  <a:solidFill>
                    <a:srgbClr val="000000"/>
                  </a:solidFill>
                </a:rPr>
                <a:t> 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313417" name="Text Box 73"/>
            <p:cNvSpPr txBox="1">
              <a:spLocks noChangeArrowheads="1"/>
            </p:cNvSpPr>
            <p:nvPr/>
          </p:nvSpPr>
          <p:spPr bwMode="gray">
            <a:xfrm>
              <a:off x="1297" y="3004"/>
              <a:ext cx="189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2400" dirty="0" smtClean="0"/>
                <a:t>3</a:t>
              </a:r>
              <a:endParaRPr lang="ru-RU" sz="2400" dirty="0" smtClean="0"/>
            </a:p>
            <a:p>
              <a:endParaRPr lang="en-US" sz="2400" dirty="0"/>
            </a:p>
          </p:txBody>
        </p:sp>
      </p:grpSp>
      <p:grpSp>
        <p:nvGrpSpPr>
          <p:cNvPr id="313418" name="Group 74"/>
          <p:cNvGrpSpPr>
            <a:grpSpLocks/>
          </p:cNvGrpSpPr>
          <p:nvPr/>
        </p:nvGrpSpPr>
        <p:grpSpPr bwMode="auto">
          <a:xfrm>
            <a:off x="117881" y="3948329"/>
            <a:ext cx="8721845" cy="920606"/>
            <a:chOff x="1187" y="3434"/>
            <a:chExt cx="3085" cy="380"/>
          </a:xfrm>
        </p:grpSpPr>
        <p:sp>
          <p:nvSpPr>
            <p:cNvPr id="313419" name="AutoShape 75"/>
            <p:cNvSpPr>
              <a:spLocks noChangeArrowheads="1"/>
            </p:cNvSpPr>
            <p:nvPr/>
          </p:nvSpPr>
          <p:spPr bwMode="gray">
            <a:xfrm>
              <a:off x="1394" y="3435"/>
              <a:ext cx="2878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6666FF">
                    <a:gamma/>
                    <a:tint val="21176"/>
                    <a:invGamma/>
                  </a:srgbClr>
                </a:gs>
                <a:gs pos="100000">
                  <a:srgbClr val="6666FF"/>
                </a:gs>
              </a:gsLst>
              <a:lin ang="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3420" name="AutoShape 76"/>
            <p:cNvSpPr>
              <a:spLocks noChangeArrowheads="1"/>
            </p:cNvSpPr>
            <p:nvPr/>
          </p:nvSpPr>
          <p:spPr bwMode="gray">
            <a:xfrm>
              <a:off x="1187" y="3434"/>
              <a:ext cx="333" cy="380"/>
            </a:xfrm>
            <a:prstGeom prst="diamond">
              <a:avLst/>
            </a:prstGeom>
            <a:gradFill rotWithShape="1">
              <a:gsLst>
                <a:gs pos="0">
                  <a:srgbClr val="6666FF">
                    <a:gamma/>
                    <a:shade val="46275"/>
                    <a:invGamma/>
                  </a:srgbClr>
                </a:gs>
                <a:gs pos="100000">
                  <a:srgbClr val="6666FF"/>
                </a:gs>
              </a:gsLst>
              <a:lin ang="0" scaled="1"/>
            </a:gra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3421" name="Text Box 77"/>
            <p:cNvSpPr txBox="1">
              <a:spLocks noChangeArrowheads="1"/>
            </p:cNvSpPr>
            <p:nvPr/>
          </p:nvSpPr>
          <p:spPr bwMode="gray">
            <a:xfrm>
              <a:off x="1680" y="3470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b="1" dirty="0" smtClean="0">
                  <a:solidFill>
                    <a:srgbClr val="000000"/>
                  </a:solidFill>
                </a:rPr>
                <a:t> 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313422" name="Text Box 78"/>
            <p:cNvSpPr txBox="1">
              <a:spLocks noChangeArrowheads="1"/>
            </p:cNvSpPr>
            <p:nvPr/>
          </p:nvSpPr>
          <p:spPr bwMode="gray">
            <a:xfrm>
              <a:off x="1269" y="3521"/>
              <a:ext cx="181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dirty="0" smtClean="0"/>
                <a:t> </a:t>
              </a:r>
              <a:r>
                <a:rPr lang="en-US" sz="2400" dirty="0" smtClean="0"/>
                <a:t>4</a:t>
              </a:r>
              <a:endParaRPr lang="en-US" sz="2400" dirty="0"/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1175126" y="1256457"/>
            <a:ext cx="7164741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buClr>
                <a:srgbClr val="A50021"/>
              </a:buClr>
            </a:pPr>
            <a:r>
              <a:rPr lang="ru-RU" sz="1600" b="1" dirty="0">
                <a:solidFill>
                  <a:schemeClr val="bg1"/>
                </a:solidFill>
                <a:cs typeface="Times New Roman" pitchFamily="18" charset="0"/>
              </a:rPr>
              <a:t>Профессиональная подготовка, ориентированная на потребности рынка труда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75574" y="2243803"/>
            <a:ext cx="78488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schemeClr val="bg1"/>
                </a:solidFill>
                <a:cs typeface="Times New Roman" pitchFamily="18" charset="0"/>
              </a:rPr>
              <a:t>повышенная доля практикориентированности учебного процесса с эффективной организацией учебного процесса.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6560" y="3022761"/>
            <a:ext cx="7204350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buClr>
                <a:srgbClr val="A50021"/>
              </a:buClr>
            </a:pPr>
            <a:endParaRPr lang="ru-RU" sz="1600" b="1" dirty="0" smtClean="0">
              <a:solidFill>
                <a:schemeClr val="bg1"/>
              </a:solidFill>
              <a:cs typeface="Times New Roman" pitchFamily="18" charset="0"/>
            </a:endParaRPr>
          </a:p>
          <a:p>
            <a:pPr lvl="0">
              <a:lnSpc>
                <a:spcPct val="80000"/>
              </a:lnSpc>
              <a:buClr>
                <a:srgbClr val="A50021"/>
              </a:buClr>
            </a:pPr>
            <a:r>
              <a:rPr lang="ru-RU" sz="1600" b="1" dirty="0" smtClean="0">
                <a:solidFill>
                  <a:schemeClr val="bg1"/>
                </a:solidFill>
                <a:cs typeface="Times New Roman" pitchFamily="18" charset="0"/>
              </a:rPr>
              <a:t>Интегрированные  </a:t>
            </a:r>
            <a:r>
              <a:rPr lang="ru-RU" sz="1600" b="1" dirty="0">
                <a:solidFill>
                  <a:schemeClr val="bg1"/>
                </a:solidFill>
                <a:cs typeface="Times New Roman" pitchFamily="18" charset="0"/>
              </a:rPr>
              <a:t>образовательные программы обучения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75126" y="4136788"/>
            <a:ext cx="7664638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buClr>
                <a:srgbClr val="A50021"/>
              </a:buClr>
            </a:pPr>
            <a:r>
              <a:rPr lang="ru-RU" sz="1600" b="1" dirty="0">
                <a:solidFill>
                  <a:schemeClr val="bg2"/>
                </a:solidFill>
                <a:cs typeface="Times New Roman" pitchFamily="18" charset="0"/>
              </a:rPr>
              <a:t>Присвоение квалификационных уровней в соответствие с НРК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43" y="6957392"/>
            <a:ext cx="930275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9" name="Group 54"/>
          <p:cNvGrpSpPr>
            <a:grpSpLocks/>
          </p:cNvGrpSpPr>
          <p:nvPr/>
        </p:nvGrpSpPr>
        <p:grpSpPr bwMode="auto">
          <a:xfrm>
            <a:off x="146269" y="5763033"/>
            <a:ext cx="8693495" cy="860476"/>
            <a:chOff x="1188" y="1378"/>
            <a:chExt cx="2864" cy="370"/>
          </a:xfrm>
        </p:grpSpPr>
        <p:sp>
          <p:nvSpPr>
            <p:cNvPr id="40" name="AutoShape 55"/>
            <p:cNvSpPr>
              <a:spLocks noChangeArrowheads="1"/>
            </p:cNvSpPr>
            <p:nvPr/>
          </p:nvSpPr>
          <p:spPr bwMode="gray">
            <a:xfrm>
              <a:off x="1316" y="1409"/>
              <a:ext cx="2736" cy="288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r>
                <a:rPr lang="ru-RU" b="1" dirty="0" smtClean="0"/>
                <a:t>Ко</a:t>
              </a:r>
              <a:endParaRPr lang="ru-RU" b="1" dirty="0" smtClean="0">
                <a:solidFill>
                  <a:schemeClr val="bg1"/>
                </a:solidFill>
              </a:endParaRPr>
            </a:p>
          </p:txBody>
        </p:sp>
        <p:sp>
          <p:nvSpPr>
            <p:cNvPr id="41" name="AutoShape 56"/>
            <p:cNvSpPr>
              <a:spLocks noChangeArrowheads="1"/>
            </p:cNvSpPr>
            <p:nvPr/>
          </p:nvSpPr>
          <p:spPr bwMode="gray">
            <a:xfrm>
              <a:off x="1188" y="1378"/>
              <a:ext cx="296" cy="370"/>
            </a:xfrm>
            <a:prstGeom prst="diamond">
              <a:avLst/>
            </a:prstGeom>
            <a:solidFill>
              <a:srgbClr val="00B0F0"/>
            </a:solidFill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3" name="Text Box 58"/>
            <p:cNvSpPr txBox="1">
              <a:spLocks noChangeArrowheads="1"/>
            </p:cNvSpPr>
            <p:nvPr/>
          </p:nvSpPr>
          <p:spPr bwMode="gray">
            <a:xfrm>
              <a:off x="1298" y="1454"/>
              <a:ext cx="125" cy="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ru-RU" sz="2400" dirty="0" smtClean="0"/>
                <a:t>6</a:t>
              </a:r>
              <a:endParaRPr lang="en-US" sz="2400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259632" y="5835128"/>
            <a:ext cx="7623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И</a:t>
            </a:r>
            <a:r>
              <a:rPr lang="ru-RU" sz="1600" b="1" dirty="0" smtClean="0">
                <a:solidFill>
                  <a:schemeClr val="bg1"/>
                </a:solidFill>
              </a:rPr>
              <a:t>спользование кредитной технологии обучения, технологии организация самостоятельной работы студентов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73734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7" y="802662"/>
            <a:ext cx="1084269" cy="79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8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67" y="19180"/>
            <a:ext cx="1091170" cy="79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0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3" y="6023598"/>
            <a:ext cx="1115617" cy="81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1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7" y="9093"/>
            <a:ext cx="1084269" cy="79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2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3" y="5196285"/>
            <a:ext cx="1115617" cy="827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3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808" y="6023598"/>
            <a:ext cx="1054100" cy="81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40" y="1340767"/>
            <a:ext cx="1612363" cy="1207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032260"/>
            <a:ext cx="1944216" cy="1456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808" y="1199446"/>
            <a:ext cx="1777040" cy="120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5628014"/>
              </p:ext>
            </p:extLst>
          </p:nvPr>
        </p:nvGraphicFramePr>
        <p:xfrm>
          <a:off x="2072557" y="2766563"/>
          <a:ext cx="1441253" cy="1918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52" r:id="rId9" imgW="2252880" imgH="3014640" progId="">
                  <p:embed/>
                </p:oleObj>
              </mc:Choice>
              <mc:Fallback>
                <p:oleObj r:id="rId9" imgW="2252880" imgH="3014640" progId="">
                  <p:embed/>
                  <p:pic>
                    <p:nvPicPr>
                      <p:cNvPr id="0" name="Picture 1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2557" y="2766563"/>
                        <a:ext cx="1441253" cy="19189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4115441"/>
              </p:ext>
            </p:extLst>
          </p:nvPr>
        </p:nvGraphicFramePr>
        <p:xfrm>
          <a:off x="4103022" y="4433551"/>
          <a:ext cx="2000697" cy="11024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53" r:id="rId11" imgW="3130560" imgH="1506240" progId="">
                  <p:embed/>
                </p:oleObj>
              </mc:Choice>
              <mc:Fallback>
                <p:oleObj r:id="rId11" imgW="3130560" imgH="1506240" progId="">
                  <p:embed/>
                  <p:pic>
                    <p:nvPicPr>
                      <p:cNvPr id="0" name="Picture 1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3022" y="4433551"/>
                        <a:ext cx="2000697" cy="110240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5430754"/>
              </p:ext>
            </p:extLst>
          </p:nvPr>
        </p:nvGraphicFramePr>
        <p:xfrm>
          <a:off x="2786332" y="5761661"/>
          <a:ext cx="2324100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54" r:id="rId13" imgW="3097440" imgH="699480" progId="">
                  <p:embed/>
                </p:oleObj>
              </mc:Choice>
              <mc:Fallback>
                <p:oleObj r:id="rId13" imgW="3097440" imgH="699480" progId="">
                  <p:embed/>
                  <p:pic>
                    <p:nvPicPr>
                      <p:cNvPr id="0" name="Picture 1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6332" y="5761661"/>
                        <a:ext cx="2324100" cy="523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0130946"/>
              </p:ext>
            </p:extLst>
          </p:nvPr>
        </p:nvGraphicFramePr>
        <p:xfrm>
          <a:off x="5852054" y="2343452"/>
          <a:ext cx="1368152" cy="187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55" name="Точечный рисунок" r:id="rId15" imgW="2247619" imgH="3076190" progId="PBrush">
                  <p:embed/>
                </p:oleObj>
              </mc:Choice>
              <mc:Fallback>
                <p:oleObj name="Точечный рисунок" r:id="rId15" imgW="2247619" imgH="3076190" progId="PBrush">
                  <p:embed/>
                  <p:pic>
                    <p:nvPicPr>
                      <p:cNvPr id="0" name="Picture 1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2054" y="2343452"/>
                        <a:ext cx="1368152" cy="1872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2339752" y="116632"/>
            <a:ext cx="78537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Подготовка </a:t>
            </a:r>
          </a:p>
          <a:p>
            <a:r>
              <a:rPr lang="ru-RU" sz="1600" b="1" dirty="0" smtClean="0"/>
              <a:t>востребованных кадров  по программе ГПИИР-2 для </a:t>
            </a:r>
          </a:p>
          <a:p>
            <a:r>
              <a:rPr lang="ru-RU" sz="1600" b="1" dirty="0" smtClean="0"/>
              <a:t>предприятий </a:t>
            </a:r>
            <a:r>
              <a:rPr lang="ru-RU" sz="1600" b="1" dirty="0" err="1" smtClean="0"/>
              <a:t>Акмолинской</a:t>
            </a:r>
            <a:r>
              <a:rPr lang="ru-RU" sz="1600" b="1" dirty="0"/>
              <a:t> </a:t>
            </a:r>
            <a:r>
              <a:rPr lang="ru-RU" sz="1600" b="1" dirty="0" smtClean="0"/>
              <a:t>области</a:t>
            </a:r>
          </a:p>
          <a:p>
            <a:endParaRPr lang="ru-RU" sz="1600" b="1" dirty="0"/>
          </a:p>
          <a:p>
            <a:endParaRPr lang="ru-RU" sz="1600" b="1" dirty="0" smtClean="0"/>
          </a:p>
          <a:p>
            <a:r>
              <a:rPr lang="ru-RU" sz="1600" b="1" dirty="0" smtClean="0"/>
              <a:t> области</a:t>
            </a:r>
          </a:p>
        </p:txBody>
      </p:sp>
      <p:pic>
        <p:nvPicPr>
          <p:cNvPr id="13345" name="Picture 3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528" y="-747464"/>
            <a:ext cx="371115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81893" y="6382287"/>
            <a:ext cx="67345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B0F0"/>
                </a:solidFill>
              </a:rPr>
              <a:t>Площадки эксперимента по дуальному обучению ВТШ</a:t>
            </a:r>
            <a:endParaRPr lang="ru-RU" sz="1600" b="1" dirty="0">
              <a:solidFill>
                <a:srgbClr val="00B0F0"/>
              </a:solidFill>
            </a:endParaRPr>
          </a:p>
        </p:txBody>
      </p:sp>
      <p:pic>
        <p:nvPicPr>
          <p:cNvPr id="13419" name="Picture 107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507" y="4411016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420" name="Picture 108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61" y="4692427"/>
            <a:ext cx="2050125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422" name="Picture 11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61" y="3109785"/>
            <a:ext cx="1234859" cy="1301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423" name="Picture 111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15" y="1770834"/>
            <a:ext cx="1688153" cy="1145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425" name="Picture 113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308" y="3187314"/>
            <a:ext cx="15240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427" name="Picture 115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088" y="1240405"/>
            <a:ext cx="1540115" cy="141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467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/>
          <p:cNvSpPr/>
          <p:nvPr/>
        </p:nvSpPr>
        <p:spPr>
          <a:xfrm>
            <a:off x="1071563" y="3857625"/>
            <a:ext cx="5238750" cy="35718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1563" y="1643063"/>
            <a:ext cx="5238750" cy="500062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1563" y="2103438"/>
            <a:ext cx="5238750" cy="325437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1563" y="5786438"/>
            <a:ext cx="5238750" cy="468312"/>
          </a:xfrm>
          <a:prstGeom prst="rect">
            <a:avLst/>
          </a:prstGeom>
          <a:solidFill>
            <a:srgbClr val="27D21E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1563" y="5429250"/>
            <a:ext cx="5238750" cy="468313"/>
          </a:xfrm>
          <a:prstGeom prst="rect">
            <a:avLst/>
          </a:prstGeom>
          <a:solidFill>
            <a:srgbClr val="27D21E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1563" y="4500563"/>
            <a:ext cx="5238750" cy="928687"/>
          </a:xfrm>
          <a:prstGeom prst="rect">
            <a:avLst/>
          </a:prstGeom>
          <a:solidFill>
            <a:srgbClr val="27D21E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71563" y="4143375"/>
            <a:ext cx="5238750" cy="428625"/>
          </a:xfrm>
          <a:prstGeom prst="rect">
            <a:avLst/>
          </a:prstGeom>
          <a:solidFill>
            <a:srgbClr val="27D21E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6633" name="TextBox 13"/>
          <p:cNvSpPr txBox="1">
            <a:spLocks noChangeArrowheads="1"/>
          </p:cNvSpPr>
          <p:nvPr/>
        </p:nvSpPr>
        <p:spPr bwMode="auto">
          <a:xfrm>
            <a:off x="1071563" y="5857875"/>
            <a:ext cx="5214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Теоретическое обучение</a:t>
            </a:r>
          </a:p>
        </p:txBody>
      </p:sp>
      <p:sp>
        <p:nvSpPr>
          <p:cNvPr id="26634" name="TextBox 14"/>
          <p:cNvSpPr txBox="1">
            <a:spLocks noChangeArrowheads="1"/>
          </p:cNvSpPr>
          <p:nvPr/>
        </p:nvSpPr>
        <p:spPr bwMode="auto">
          <a:xfrm>
            <a:off x="1071563" y="5386388"/>
            <a:ext cx="5214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Практическое обучение в УПМ</a:t>
            </a:r>
          </a:p>
        </p:txBody>
      </p:sp>
      <p:sp>
        <p:nvSpPr>
          <p:cNvPr id="26635" name="TextBox 15"/>
          <p:cNvSpPr txBox="1">
            <a:spLocks noChangeArrowheads="1"/>
          </p:cNvSpPr>
          <p:nvPr/>
        </p:nvSpPr>
        <p:spPr bwMode="auto">
          <a:xfrm>
            <a:off x="1000125" y="4500563"/>
            <a:ext cx="55006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Освоение профессионального модуля: «ВЫПОЛНЕНИЕ РАБОТ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ПРОФЕССИИ» </a:t>
            </a:r>
          </a:p>
        </p:txBody>
      </p:sp>
      <p:sp>
        <p:nvSpPr>
          <p:cNvPr id="26636" name="TextBox 16"/>
          <p:cNvSpPr txBox="1">
            <a:spLocks noChangeArrowheads="1"/>
          </p:cNvSpPr>
          <p:nvPr/>
        </p:nvSpPr>
        <p:spPr bwMode="auto">
          <a:xfrm>
            <a:off x="1000125" y="4100513"/>
            <a:ext cx="53578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ОУПП на присвоение рабочей профессии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071563" y="3500438"/>
            <a:ext cx="5238750" cy="35718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8686" name="TextBox 20"/>
          <p:cNvSpPr txBox="1">
            <a:spLocks noChangeArrowheads="1"/>
          </p:cNvSpPr>
          <p:nvPr/>
        </p:nvSpPr>
        <p:spPr bwMode="auto">
          <a:xfrm>
            <a:off x="6643688" y="4143375"/>
            <a:ext cx="2357437" cy="23383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1-й профессиональный </a:t>
            </a:r>
            <a:r>
              <a:rPr 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модуль -п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рограммы МСКО 3 или «второй этап среднего образования», как правило, рассчитаны на завершение среднего образования, дающего подготовку к третичному образованию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или обучению навыкам, позволяющим найти работу, либо обеспечивающего и то и другое.</a:t>
            </a:r>
            <a:endParaRPr lang="ru-RU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071563" y="2389188"/>
            <a:ext cx="5238750" cy="39687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71563" y="2714625"/>
            <a:ext cx="5238750" cy="85725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071563" y="1228725"/>
            <a:ext cx="5238750" cy="414338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8690" name="TextBox 27"/>
          <p:cNvSpPr txBox="1">
            <a:spLocks noChangeArrowheads="1"/>
          </p:cNvSpPr>
          <p:nvPr/>
        </p:nvSpPr>
        <p:spPr bwMode="auto">
          <a:xfrm>
            <a:off x="6572250" y="1285875"/>
            <a:ext cx="2500313" cy="11699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3-й профессиональный </a:t>
            </a:r>
            <a:r>
              <a:rPr lang="ru-RU" sz="1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модуль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-программы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короткого цикла третичного образования на уровне МСКО 5В (не менее 2 лет);</a:t>
            </a:r>
          </a:p>
        </p:txBody>
      </p:sp>
      <p:sp>
        <p:nvSpPr>
          <p:cNvPr id="28691" name="TextBox 28"/>
          <p:cNvSpPr txBox="1">
            <a:spLocks noChangeArrowheads="1"/>
          </p:cNvSpPr>
          <p:nvPr/>
        </p:nvSpPr>
        <p:spPr bwMode="auto">
          <a:xfrm>
            <a:off x="6643688" y="2714625"/>
            <a:ext cx="2357437" cy="116955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2-й профессиональный модуль- 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рограммы уровня МСКО 4 или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послесреднего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нетретичного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образования»,</a:t>
            </a:r>
            <a:endParaRPr lang="ru-RU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26644" name="TextBox 29"/>
          <p:cNvSpPr txBox="1">
            <a:spLocks noChangeArrowheads="1"/>
          </p:cNvSpPr>
          <p:nvPr/>
        </p:nvSpPr>
        <p:spPr bwMode="auto">
          <a:xfrm>
            <a:off x="1785938" y="3786188"/>
            <a:ext cx="3744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Теоретическое обучение</a:t>
            </a:r>
          </a:p>
        </p:txBody>
      </p:sp>
      <p:sp>
        <p:nvSpPr>
          <p:cNvPr id="26645" name="TextBox 30"/>
          <p:cNvSpPr txBox="1">
            <a:spLocks noChangeArrowheads="1"/>
          </p:cNvSpPr>
          <p:nvPr/>
        </p:nvSpPr>
        <p:spPr bwMode="auto">
          <a:xfrm>
            <a:off x="1970088" y="2028825"/>
            <a:ext cx="3744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Теоретическое обучение</a:t>
            </a:r>
          </a:p>
        </p:txBody>
      </p:sp>
      <p:sp>
        <p:nvSpPr>
          <p:cNvPr id="26646" name="TextBox 31"/>
          <p:cNvSpPr txBox="1">
            <a:spLocks noChangeArrowheads="1"/>
          </p:cNvSpPr>
          <p:nvPr/>
        </p:nvSpPr>
        <p:spPr bwMode="auto">
          <a:xfrm>
            <a:off x="857250" y="3500438"/>
            <a:ext cx="56435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Практика на получение смежной профессии</a:t>
            </a:r>
          </a:p>
        </p:txBody>
      </p:sp>
      <p:sp>
        <p:nvSpPr>
          <p:cNvPr id="26647" name="TextBox 32"/>
          <p:cNvSpPr txBox="1">
            <a:spLocks noChangeArrowheads="1"/>
          </p:cNvSpPr>
          <p:nvPr/>
        </p:nvSpPr>
        <p:spPr bwMode="auto">
          <a:xfrm>
            <a:off x="1071563" y="1643063"/>
            <a:ext cx="5214937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Технологическая и преддипломная практика</a:t>
            </a:r>
          </a:p>
        </p:txBody>
      </p:sp>
      <p:sp>
        <p:nvSpPr>
          <p:cNvPr id="26648" name="TextBox 33"/>
          <p:cNvSpPr txBox="1">
            <a:spLocks noChangeArrowheads="1"/>
          </p:cNvSpPr>
          <p:nvPr/>
        </p:nvSpPr>
        <p:spPr bwMode="auto">
          <a:xfrm>
            <a:off x="1071563" y="2643188"/>
            <a:ext cx="52149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Освоение профессионального модуля: «ВЫПОЛНЕНИЕ РАБОТ ПО ПРОФЕССИИ» </a:t>
            </a:r>
          </a:p>
        </p:txBody>
      </p:sp>
      <p:sp>
        <p:nvSpPr>
          <p:cNvPr id="26649" name="TextBox 34"/>
          <p:cNvSpPr txBox="1">
            <a:spLocks noChangeArrowheads="1"/>
          </p:cNvSpPr>
          <p:nvPr/>
        </p:nvSpPr>
        <p:spPr bwMode="auto">
          <a:xfrm>
            <a:off x="1143000" y="2357438"/>
            <a:ext cx="5143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ОУПП на присвоение смежной профессии</a:t>
            </a:r>
          </a:p>
        </p:txBody>
      </p:sp>
      <p:sp>
        <p:nvSpPr>
          <p:cNvPr id="26650" name="TextBox 35"/>
          <p:cNvSpPr txBox="1">
            <a:spLocks noChangeArrowheads="1"/>
          </p:cNvSpPr>
          <p:nvPr/>
        </p:nvSpPr>
        <p:spPr bwMode="auto">
          <a:xfrm>
            <a:off x="1357313" y="1243013"/>
            <a:ext cx="46434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Защита дипломного проекта</a:t>
            </a:r>
          </a:p>
        </p:txBody>
      </p:sp>
      <p:sp>
        <p:nvSpPr>
          <p:cNvPr id="26651" name="Rectangle 86"/>
          <p:cNvSpPr>
            <a:spLocks noChangeArrowheads="1"/>
          </p:cNvSpPr>
          <p:nvPr/>
        </p:nvSpPr>
        <p:spPr bwMode="auto">
          <a:xfrm>
            <a:off x="0" y="11113"/>
            <a:ext cx="91106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450850" algn="ctr"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</a:pPr>
            <a:r>
              <a:rPr 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СТРУКТУРА ПОДГОТОВКИ  В ВТШ</a:t>
            </a:r>
          </a:p>
          <a:p>
            <a:pPr indent="450850" algn="ctr"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</a:pPr>
            <a:endParaRPr lang="ru-RU" sz="2000" i="1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Равнобедренный треугольник 12"/>
          <p:cNvSpPr/>
          <p:nvPr/>
        </p:nvSpPr>
        <p:spPr>
          <a:xfrm>
            <a:off x="785813" y="357188"/>
            <a:ext cx="5786437" cy="928687"/>
          </a:xfrm>
          <a:prstGeom prst="triangle">
            <a:avLst>
              <a:gd name="adj" fmla="val 49497"/>
            </a:avLst>
          </a:prstGeom>
          <a:solidFill>
            <a:schemeClr val="accent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6653" name="TextBox 37"/>
          <p:cNvSpPr txBox="1">
            <a:spLocks noChangeArrowheads="1"/>
          </p:cNvSpPr>
          <p:nvPr/>
        </p:nvSpPr>
        <p:spPr bwMode="auto">
          <a:xfrm>
            <a:off x="1500188" y="857250"/>
            <a:ext cx="4286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ИНЖЕНЕР (прикладной бакалавр)</a:t>
            </a:r>
          </a:p>
        </p:txBody>
      </p:sp>
      <p:sp>
        <p:nvSpPr>
          <p:cNvPr id="40" name="Правая фигурная скобка 39"/>
          <p:cNvSpPr/>
          <p:nvPr/>
        </p:nvSpPr>
        <p:spPr>
          <a:xfrm>
            <a:off x="6286500" y="1285875"/>
            <a:ext cx="285750" cy="1143000"/>
          </a:xfrm>
          <a:prstGeom prst="rightBrace">
            <a:avLst>
              <a:gd name="adj1" fmla="val 80785"/>
              <a:gd name="adj2" fmla="val 50000"/>
            </a:avLst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1" name="Правая фигурная скобка 40"/>
          <p:cNvSpPr/>
          <p:nvPr/>
        </p:nvSpPr>
        <p:spPr>
          <a:xfrm>
            <a:off x="6286500" y="2428875"/>
            <a:ext cx="285750" cy="1714500"/>
          </a:xfrm>
          <a:prstGeom prst="rightBrace">
            <a:avLst>
              <a:gd name="adj1" fmla="val 80785"/>
              <a:gd name="adj2" fmla="val 50000"/>
            </a:avLst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1071563" y="6215063"/>
            <a:ext cx="5238750" cy="428625"/>
          </a:xfrm>
          <a:prstGeom prst="rect">
            <a:avLst/>
          </a:prstGeom>
          <a:solidFill>
            <a:srgbClr val="27D21E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6657" name="TextBox 47"/>
          <p:cNvSpPr txBox="1">
            <a:spLocks noChangeArrowheads="1"/>
          </p:cNvSpPr>
          <p:nvPr/>
        </p:nvSpPr>
        <p:spPr bwMode="auto">
          <a:xfrm>
            <a:off x="1857375" y="6215063"/>
            <a:ext cx="3744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Основное среднее образование</a:t>
            </a:r>
          </a:p>
        </p:txBody>
      </p:sp>
      <p:sp>
        <p:nvSpPr>
          <p:cNvPr id="46" name="Правая фигурная скобка 45"/>
          <p:cNvSpPr/>
          <p:nvPr/>
        </p:nvSpPr>
        <p:spPr>
          <a:xfrm>
            <a:off x="6286500" y="4143375"/>
            <a:ext cx="285750" cy="2500313"/>
          </a:xfrm>
          <a:prstGeom prst="rightBrace">
            <a:avLst>
              <a:gd name="adj1" fmla="val 80785"/>
              <a:gd name="adj2" fmla="val 50000"/>
            </a:avLst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33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8706" y="227203"/>
            <a:ext cx="8401766" cy="360040"/>
          </a:xfrm>
          <a:prstGeom prst="rect">
            <a:avLst/>
          </a:prstGeom>
        </p:spPr>
        <p:style>
          <a:lnRef idx="1">
            <a:schemeClr val="accent1"/>
          </a:lnRef>
          <a:fillRef idx="1002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Экспериментальная деятельность по Внедрению  НОВЫХ   ТЕХНОЛОГИЙ ОБУЧЕНИЯ  в ВТШ-К</a:t>
            </a:r>
            <a:endParaRPr lang="ru-RU" sz="1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54572" y="786218"/>
            <a:ext cx="3392000" cy="914400"/>
          </a:xfrm>
          <a:prstGeom prst="rect">
            <a:avLst/>
          </a:prstGeom>
          <a:ln/>
        </p:spPr>
        <p:style>
          <a:lnRef idx="1">
            <a:schemeClr val="accent1"/>
          </a:lnRef>
          <a:fillRef idx="1002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Arial" pitchFamily="34" charset="0"/>
                <a:cs typeface="Arial" pitchFamily="34" charset="0"/>
              </a:rPr>
              <a:t>Цель: подготовка специалиста с практическими навыками работы, соответствующими профессиональными компетенциями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1466" y="2598687"/>
            <a:ext cx="1260715" cy="1233465"/>
          </a:xfrm>
          <a:prstGeom prst="rect">
            <a:avLst/>
          </a:prstGeom>
        </p:spPr>
        <p:style>
          <a:lnRef idx="1">
            <a:schemeClr val="accent5"/>
          </a:lnRef>
          <a:fillRef idx="1002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Образовательные модульные, интегрированные программы обучения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831502"/>
            <a:ext cx="8352927" cy="360040"/>
          </a:xfrm>
          <a:prstGeom prst="rect">
            <a:avLst/>
          </a:prstGeom>
        </p:spPr>
        <p:style>
          <a:lnRef idx="1">
            <a:schemeClr val="accent5"/>
          </a:lnRef>
          <a:fillRef idx="1002">
            <a:schemeClr val="dk1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СОДЕРЖАНИЕ, ИНСТРУМЕНТЫ, ПРОЦЕССЫ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35044" y="2609485"/>
            <a:ext cx="1232484" cy="1241810"/>
          </a:xfrm>
          <a:prstGeom prst="rect">
            <a:avLst/>
          </a:prstGeom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Гибкий график учебно- производственного процесса обучения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46685" y="5019973"/>
            <a:ext cx="1220217" cy="122413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Повышение качества организации учебно-воспитательного процесса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718798" y="2609485"/>
            <a:ext cx="1241916" cy="1259135"/>
          </a:xfrm>
          <a:prstGeom prst="rect">
            <a:avLst/>
          </a:prstGeom>
        </p:spPr>
        <p:style>
          <a:lnRef idx="1">
            <a:schemeClr val="accent5"/>
          </a:lnRef>
          <a:fillRef idx="1002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Увеличение доли практического, производственного обучения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871707" y="5013176"/>
            <a:ext cx="1424372" cy="122413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Получение производственных навыков работы, овладение смежными профессиями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460557" y="5016533"/>
            <a:ext cx="1076382" cy="122077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" pitchFamily="34" charset="0"/>
                <a:cs typeface="Arial" pitchFamily="34" charset="0"/>
              </a:rPr>
              <a:t>У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величение доли востребованных специальностей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418238" y="4962320"/>
            <a:ext cx="1080120" cy="12335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" pitchFamily="34" charset="0"/>
                <a:cs typeface="Arial" pitchFamily="34" charset="0"/>
              </a:rPr>
              <a:t>Высокий рейтинг учебного 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заведения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122622" y="5006762"/>
            <a:ext cx="1139397" cy="123054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Рост трудоустройства выпускников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699677" y="5016533"/>
            <a:ext cx="1306089" cy="122413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" pitchFamily="34" charset="0"/>
                <a:cs typeface="Arial" pitchFamily="34" charset="0"/>
              </a:rPr>
              <a:t>Быстрая адаптация 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выпускников потребностям рынка труда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2" name="Прямая со стрелкой 111"/>
          <p:cNvCxnSpPr/>
          <p:nvPr/>
        </p:nvCxnSpPr>
        <p:spPr>
          <a:xfrm>
            <a:off x="608820" y="2229417"/>
            <a:ext cx="4283" cy="317394"/>
          </a:xfrm>
          <a:prstGeom prst="straightConnector1">
            <a:avLst/>
          </a:prstGeom>
          <a:ln cmpd="sng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Прямая со стрелкой 131"/>
          <p:cNvCxnSpPr/>
          <p:nvPr/>
        </p:nvCxnSpPr>
        <p:spPr>
          <a:xfrm>
            <a:off x="1898466" y="2208868"/>
            <a:ext cx="0" cy="322682"/>
          </a:xfrm>
          <a:prstGeom prst="straightConnector1">
            <a:avLst/>
          </a:prstGeom>
          <a:ln cmpd="sng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 стрелкой 132"/>
          <p:cNvCxnSpPr/>
          <p:nvPr/>
        </p:nvCxnSpPr>
        <p:spPr>
          <a:xfrm>
            <a:off x="3128443" y="2155916"/>
            <a:ext cx="0" cy="337364"/>
          </a:xfrm>
          <a:prstGeom prst="straightConnector1">
            <a:avLst/>
          </a:prstGeom>
          <a:ln cmpd="sng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Прямая со стрелкой 133"/>
          <p:cNvCxnSpPr/>
          <p:nvPr/>
        </p:nvCxnSpPr>
        <p:spPr>
          <a:xfrm>
            <a:off x="4496919" y="2246167"/>
            <a:ext cx="0" cy="330577"/>
          </a:xfrm>
          <a:prstGeom prst="straightConnector1">
            <a:avLst/>
          </a:prstGeom>
          <a:ln cmpd="sng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Прямая со стрелкой 134"/>
          <p:cNvCxnSpPr>
            <a:endCxn id="25" idx="0"/>
          </p:cNvCxnSpPr>
          <p:nvPr/>
        </p:nvCxnSpPr>
        <p:spPr>
          <a:xfrm>
            <a:off x="6005766" y="2215769"/>
            <a:ext cx="0" cy="407145"/>
          </a:xfrm>
          <a:prstGeom prst="straightConnector1">
            <a:avLst/>
          </a:prstGeom>
          <a:ln cmpd="sng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Прямая со стрелкой 135"/>
          <p:cNvCxnSpPr/>
          <p:nvPr/>
        </p:nvCxnSpPr>
        <p:spPr>
          <a:xfrm>
            <a:off x="6804248" y="2251321"/>
            <a:ext cx="0" cy="341957"/>
          </a:xfrm>
          <a:prstGeom prst="straightConnector1">
            <a:avLst/>
          </a:prstGeom>
          <a:ln cmpd="sng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Прямая со стрелкой 136"/>
          <p:cNvCxnSpPr>
            <a:endCxn id="19" idx="0"/>
          </p:cNvCxnSpPr>
          <p:nvPr/>
        </p:nvCxnSpPr>
        <p:spPr>
          <a:xfrm flipH="1">
            <a:off x="2583893" y="4625788"/>
            <a:ext cx="364" cy="387388"/>
          </a:xfrm>
          <a:prstGeom prst="straightConnector1">
            <a:avLst/>
          </a:prstGeom>
          <a:ln cmpd="sng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Прямая со стрелкой 137"/>
          <p:cNvCxnSpPr>
            <a:endCxn id="11" idx="0"/>
          </p:cNvCxnSpPr>
          <p:nvPr/>
        </p:nvCxnSpPr>
        <p:spPr>
          <a:xfrm>
            <a:off x="1156793" y="4604094"/>
            <a:ext cx="1" cy="415879"/>
          </a:xfrm>
          <a:prstGeom prst="straightConnector1">
            <a:avLst/>
          </a:prstGeom>
          <a:ln cmpd="sng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Прямая со стрелкой 138"/>
          <p:cNvCxnSpPr/>
          <p:nvPr/>
        </p:nvCxnSpPr>
        <p:spPr>
          <a:xfrm>
            <a:off x="8100392" y="2250689"/>
            <a:ext cx="0" cy="288032"/>
          </a:xfrm>
          <a:prstGeom prst="straightConnector1">
            <a:avLst/>
          </a:prstGeom>
          <a:ln cmpd="sng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Прямая со стрелкой 157"/>
          <p:cNvCxnSpPr>
            <a:endCxn id="20" idx="0"/>
          </p:cNvCxnSpPr>
          <p:nvPr/>
        </p:nvCxnSpPr>
        <p:spPr>
          <a:xfrm flipH="1">
            <a:off x="3998748" y="4625789"/>
            <a:ext cx="364" cy="390744"/>
          </a:xfrm>
          <a:prstGeom prst="straightConnector1">
            <a:avLst/>
          </a:prstGeom>
          <a:ln cmpd="sng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Прямая со стрелкой 159"/>
          <p:cNvCxnSpPr/>
          <p:nvPr/>
        </p:nvCxnSpPr>
        <p:spPr>
          <a:xfrm>
            <a:off x="5271842" y="4625788"/>
            <a:ext cx="0" cy="380976"/>
          </a:xfrm>
          <a:prstGeom prst="straightConnector1">
            <a:avLst/>
          </a:prstGeom>
          <a:ln cmpd="sng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Прямая со стрелкой 160"/>
          <p:cNvCxnSpPr/>
          <p:nvPr/>
        </p:nvCxnSpPr>
        <p:spPr>
          <a:xfrm>
            <a:off x="7882407" y="4597296"/>
            <a:ext cx="1" cy="372585"/>
          </a:xfrm>
          <a:prstGeom prst="straightConnector1">
            <a:avLst/>
          </a:prstGeom>
          <a:ln cmpd="sng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Прямая со стрелкой 161"/>
          <p:cNvCxnSpPr>
            <a:endCxn id="23" idx="0"/>
          </p:cNvCxnSpPr>
          <p:nvPr/>
        </p:nvCxnSpPr>
        <p:spPr>
          <a:xfrm>
            <a:off x="6692321" y="4441118"/>
            <a:ext cx="0" cy="565644"/>
          </a:xfrm>
          <a:prstGeom prst="straightConnector1">
            <a:avLst/>
          </a:prstGeom>
          <a:ln cmpd="sng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Прямая со стрелкой 191"/>
          <p:cNvCxnSpPr>
            <a:endCxn id="4" idx="0"/>
          </p:cNvCxnSpPr>
          <p:nvPr/>
        </p:nvCxnSpPr>
        <p:spPr>
          <a:xfrm>
            <a:off x="6450572" y="608757"/>
            <a:ext cx="0" cy="177461"/>
          </a:xfrm>
          <a:prstGeom prst="straightConnector1">
            <a:avLst/>
          </a:prstGeom>
          <a:ln cmpd="sng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Прямая со стрелкой 197"/>
          <p:cNvCxnSpPr/>
          <p:nvPr/>
        </p:nvCxnSpPr>
        <p:spPr>
          <a:xfrm>
            <a:off x="5842374" y="1654041"/>
            <a:ext cx="0" cy="177461"/>
          </a:xfrm>
          <a:prstGeom prst="straightConnector1">
            <a:avLst/>
          </a:prstGeom>
          <a:ln cmpd="sng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Прямая со стрелкой 198"/>
          <p:cNvCxnSpPr>
            <a:stCxn id="8" idx="2"/>
            <a:endCxn id="18" idx="0"/>
          </p:cNvCxnSpPr>
          <p:nvPr/>
        </p:nvCxnSpPr>
        <p:spPr>
          <a:xfrm>
            <a:off x="701824" y="3832152"/>
            <a:ext cx="3836094" cy="478009"/>
          </a:xfrm>
          <a:prstGeom prst="straightConnector1">
            <a:avLst/>
          </a:prstGeom>
          <a:ln cmpd="sng">
            <a:solidFill>
              <a:schemeClr val="tx1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Прямая со стрелкой 201"/>
          <p:cNvCxnSpPr>
            <a:stCxn id="13" idx="2"/>
            <a:endCxn id="18" idx="0"/>
          </p:cNvCxnSpPr>
          <p:nvPr/>
        </p:nvCxnSpPr>
        <p:spPr>
          <a:xfrm>
            <a:off x="3339756" y="3868620"/>
            <a:ext cx="1198162" cy="441541"/>
          </a:xfrm>
          <a:prstGeom prst="straightConnector1">
            <a:avLst/>
          </a:prstGeom>
          <a:ln cmpd="sng">
            <a:solidFill>
              <a:schemeClr val="tx1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Прямая со стрелкой 202"/>
          <p:cNvCxnSpPr>
            <a:stCxn id="10" idx="2"/>
            <a:endCxn id="18" idx="0"/>
          </p:cNvCxnSpPr>
          <p:nvPr/>
        </p:nvCxnSpPr>
        <p:spPr>
          <a:xfrm>
            <a:off x="2051286" y="3851295"/>
            <a:ext cx="2486632" cy="458866"/>
          </a:xfrm>
          <a:prstGeom prst="straightConnector1">
            <a:avLst/>
          </a:prstGeom>
          <a:ln cmpd="sng">
            <a:solidFill>
              <a:schemeClr val="tx1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Прямая со стрелкой 207"/>
          <p:cNvCxnSpPr/>
          <p:nvPr/>
        </p:nvCxnSpPr>
        <p:spPr>
          <a:xfrm>
            <a:off x="4528352" y="3655814"/>
            <a:ext cx="0" cy="616076"/>
          </a:xfrm>
          <a:prstGeom prst="straightConnector1">
            <a:avLst/>
          </a:prstGeom>
          <a:ln cmpd="sng">
            <a:solidFill>
              <a:schemeClr val="tx1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Прямая со стрелкой 208"/>
          <p:cNvCxnSpPr>
            <a:stCxn id="25" idx="2"/>
            <a:endCxn id="18" idx="0"/>
          </p:cNvCxnSpPr>
          <p:nvPr/>
        </p:nvCxnSpPr>
        <p:spPr>
          <a:xfrm flipH="1">
            <a:off x="4537918" y="3845177"/>
            <a:ext cx="1467848" cy="464984"/>
          </a:xfrm>
          <a:prstGeom prst="straightConnector1">
            <a:avLst/>
          </a:prstGeom>
          <a:ln cmpd="sng">
            <a:solidFill>
              <a:schemeClr val="tx1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Прямая со стрелкой 209"/>
          <p:cNvCxnSpPr>
            <a:stCxn id="14" idx="2"/>
            <a:endCxn id="18" idx="0"/>
          </p:cNvCxnSpPr>
          <p:nvPr/>
        </p:nvCxnSpPr>
        <p:spPr>
          <a:xfrm flipH="1">
            <a:off x="4537918" y="3836442"/>
            <a:ext cx="2721548" cy="473719"/>
          </a:xfrm>
          <a:prstGeom prst="straightConnector1">
            <a:avLst/>
          </a:prstGeom>
          <a:ln cmpd="sng">
            <a:solidFill>
              <a:schemeClr val="tx1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Прямая со стрелкой 210"/>
          <p:cNvCxnSpPr>
            <a:endCxn id="18" idx="0"/>
          </p:cNvCxnSpPr>
          <p:nvPr/>
        </p:nvCxnSpPr>
        <p:spPr>
          <a:xfrm flipH="1">
            <a:off x="4537918" y="3219606"/>
            <a:ext cx="4119212" cy="1090555"/>
          </a:xfrm>
          <a:prstGeom prst="straightConnector1">
            <a:avLst/>
          </a:prstGeom>
          <a:ln>
            <a:tailEnd type="non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933637" y="777244"/>
            <a:ext cx="3027077" cy="876797"/>
          </a:xfrm>
          <a:prstGeom prst="rect">
            <a:avLst/>
          </a:prstGeom>
        </p:spPr>
        <p:style>
          <a:lnRef idx="1">
            <a:schemeClr val="accent1"/>
          </a:lnRef>
          <a:fillRef idx="1002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т</a:t>
            </a:r>
            <a:r>
              <a:rPr lang="ru-RU" sz="1200" b="1" dirty="0" smtClean="0"/>
              <a:t>ехнологии обучения:</a:t>
            </a:r>
          </a:p>
          <a:p>
            <a:pPr algn="ctr"/>
            <a:r>
              <a:rPr lang="ru-RU" sz="1200" b="1" dirty="0"/>
              <a:t>м</a:t>
            </a:r>
            <a:r>
              <a:rPr lang="ru-RU" sz="1200" b="1" dirty="0" smtClean="0"/>
              <a:t>одульная, кредитная</a:t>
            </a:r>
          </a:p>
          <a:p>
            <a:pPr algn="ctr"/>
            <a:r>
              <a:rPr lang="ru-RU" sz="1200" b="1" dirty="0"/>
              <a:t>д</a:t>
            </a:r>
            <a:r>
              <a:rPr lang="ru-RU" sz="1200" b="1" dirty="0" smtClean="0"/>
              <a:t>истанционная</a:t>
            </a:r>
          </a:p>
          <a:p>
            <a:pPr algn="ctr"/>
            <a:r>
              <a:rPr lang="ru-RU" sz="1200" b="1" dirty="0" smtClean="0"/>
              <a:t>дуальная</a:t>
            </a:r>
            <a:endParaRPr lang="ru-RU" sz="1200" b="1" dirty="0"/>
          </a:p>
        </p:txBody>
      </p:sp>
      <p:cxnSp>
        <p:nvCxnSpPr>
          <p:cNvPr id="51" name="Прямая со стрелкой 50"/>
          <p:cNvCxnSpPr>
            <a:stCxn id="3" idx="2"/>
          </p:cNvCxnSpPr>
          <p:nvPr/>
        </p:nvCxnSpPr>
        <p:spPr>
          <a:xfrm>
            <a:off x="2447176" y="1654041"/>
            <a:ext cx="0" cy="177461"/>
          </a:xfrm>
          <a:prstGeom prst="straightConnector1">
            <a:avLst/>
          </a:prstGeom>
          <a:ln cmpd="sng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>
            <a:off x="2051286" y="599783"/>
            <a:ext cx="0" cy="177461"/>
          </a:xfrm>
          <a:prstGeom prst="straightConnector1">
            <a:avLst/>
          </a:prstGeom>
          <a:ln cmpd="sng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577478" y="4310161"/>
            <a:ext cx="7920880" cy="360040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6"/>
          </a:lnRef>
          <a:fillRef idx="1002">
            <a:schemeClr val="dk2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РЕЗУЛЬТАТ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998748" y="2613970"/>
            <a:ext cx="1290518" cy="1231207"/>
          </a:xfrm>
          <a:prstGeom prst="rect">
            <a:avLst/>
          </a:prstGeom>
        </p:spPr>
        <p:style>
          <a:lnRef idx="1">
            <a:schemeClr val="accent5"/>
          </a:lnRef>
          <a:fillRef idx="1002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Активное участие работодателей в реализации производственного обучения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692321" y="2614182"/>
            <a:ext cx="1134290" cy="1222260"/>
          </a:xfrm>
          <a:prstGeom prst="rect">
            <a:avLst/>
          </a:prstGeom>
        </p:spPr>
        <p:style>
          <a:lnRef idx="1">
            <a:schemeClr val="accent5"/>
          </a:lnRef>
          <a:fillRef idx="1002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Индивидуализация обучения. Бально-рейтинговая оценка достижений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6" name="Прямая со стрелкой 55"/>
          <p:cNvCxnSpPr/>
          <p:nvPr/>
        </p:nvCxnSpPr>
        <p:spPr>
          <a:xfrm flipH="1">
            <a:off x="5474928" y="3826262"/>
            <a:ext cx="2843405" cy="483899"/>
          </a:xfrm>
          <a:prstGeom prst="straightConnector1">
            <a:avLst/>
          </a:prstGeom>
          <a:ln cmpd="sng">
            <a:solidFill>
              <a:schemeClr val="tx1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5383958" y="2622914"/>
            <a:ext cx="1243616" cy="1222263"/>
          </a:xfrm>
          <a:prstGeom prst="rect">
            <a:avLst/>
          </a:prstGeom>
        </p:spPr>
        <p:style>
          <a:lnRef idx="1">
            <a:schemeClr val="accent5"/>
          </a:lnRef>
          <a:fillRef idx="1002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Соответствие международным стандартам образования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408" y="2593278"/>
            <a:ext cx="1231900" cy="1347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955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1800" b="1" kern="1200" dirty="0">
                <a:solidFill>
                  <a:srgbClr val="FFFFFF"/>
                </a:solidFill>
                <a:effectLst/>
                <a:latin typeface="Verdana"/>
                <a:ea typeface="+mn-ea"/>
                <a:cs typeface="+mn-cs"/>
              </a:rPr>
              <a:t>Практикориентированные образовательные программы</a:t>
            </a:r>
            <a:br>
              <a:rPr lang="ru-RU" sz="1800" b="1" kern="1200" dirty="0">
                <a:solidFill>
                  <a:srgbClr val="FFFFFF"/>
                </a:solidFill>
                <a:effectLst/>
                <a:latin typeface="Verdana"/>
                <a:ea typeface="+mn-ea"/>
                <a:cs typeface="+mn-cs"/>
              </a:rPr>
            </a:br>
            <a:r>
              <a:rPr lang="ru-RU" sz="1800" b="1" kern="1200" dirty="0">
                <a:solidFill>
                  <a:srgbClr val="FFFFFF"/>
                </a:solidFill>
                <a:effectLst/>
                <a:latin typeface="Verdana"/>
                <a:ea typeface="+mn-ea"/>
                <a:cs typeface="+mn-cs"/>
              </a:rPr>
              <a:t>прикладного </a:t>
            </a:r>
            <a:r>
              <a:rPr lang="ru-RU" sz="1800" b="1" kern="1200" dirty="0" smtClean="0">
                <a:solidFill>
                  <a:srgbClr val="FFFFFF"/>
                </a:solidFill>
                <a:effectLst/>
                <a:latin typeface="Verdana"/>
                <a:ea typeface="+mn-ea"/>
                <a:cs typeface="+mn-cs"/>
              </a:rPr>
              <a:t>бакалавриата</a:t>
            </a:r>
            <a:br>
              <a:rPr lang="ru-RU" sz="1800" b="1" kern="1200" dirty="0" smtClean="0">
                <a:solidFill>
                  <a:srgbClr val="FFFFFF"/>
                </a:solidFill>
                <a:effectLst/>
                <a:latin typeface="Verdana"/>
                <a:ea typeface="+mn-ea"/>
                <a:cs typeface="+mn-cs"/>
              </a:rPr>
            </a:br>
            <a:r>
              <a:rPr lang="ru-RU" sz="1800" b="1" kern="1200" dirty="0" smtClean="0">
                <a:solidFill>
                  <a:srgbClr val="FFFFFF"/>
                </a:solidFill>
                <a:effectLst/>
                <a:latin typeface="Verdana"/>
                <a:ea typeface="+mn-ea"/>
                <a:cs typeface="+mn-cs"/>
              </a:rPr>
              <a:t>ВТШ-К</a:t>
            </a:r>
            <a:endParaRPr lang="ru-RU" sz="1800" b="1" kern="1200" dirty="0">
              <a:solidFill>
                <a:srgbClr val="FFFFFF"/>
              </a:solidFill>
              <a:effectLst/>
              <a:latin typeface="Verdana"/>
              <a:ea typeface="+mn-ea"/>
              <a:cs typeface="+mn-cs"/>
            </a:endParaRPr>
          </a:p>
        </p:txBody>
      </p:sp>
      <p:sp>
        <p:nvSpPr>
          <p:cNvPr id="90140" name="Text Box 28"/>
          <p:cNvSpPr txBox="1">
            <a:spLocks noChangeArrowheads="1"/>
          </p:cNvSpPr>
          <p:nvPr/>
        </p:nvSpPr>
        <p:spPr bwMode="auto">
          <a:xfrm>
            <a:off x="2415405" y="1052736"/>
            <a:ext cx="415344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srgbClr val="FFFFFF"/>
                </a:solidFill>
              </a:rPr>
              <a:t>НА ОСНОВЕ МОДУЛЬНОГО ПОДХОДА</a:t>
            </a:r>
          </a:p>
        </p:txBody>
      </p:sp>
      <p:sp>
        <p:nvSpPr>
          <p:cNvPr id="90116" name="AutoShape 4"/>
          <p:cNvSpPr>
            <a:spLocks noChangeArrowheads="1"/>
          </p:cNvSpPr>
          <p:nvPr/>
        </p:nvSpPr>
        <p:spPr bwMode="gray">
          <a:xfrm>
            <a:off x="1504950" y="1699067"/>
            <a:ext cx="6248400" cy="4495800"/>
          </a:xfrm>
          <a:prstGeom prst="upArrow">
            <a:avLst>
              <a:gd name="adj1" fmla="val 73769"/>
              <a:gd name="adj2" fmla="val 32588"/>
            </a:avLst>
          </a:prstGeom>
          <a:gradFill rotWithShape="1">
            <a:gsLst>
              <a:gs pos="0">
                <a:srgbClr val="AD83EB"/>
              </a:gs>
              <a:gs pos="100000">
                <a:srgbClr val="003399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0143" name="AutoShape 31"/>
          <p:cNvSpPr>
            <a:spLocks noChangeArrowheads="1"/>
          </p:cNvSpPr>
          <p:nvPr/>
        </p:nvSpPr>
        <p:spPr bwMode="gray">
          <a:xfrm>
            <a:off x="2699792" y="3352800"/>
            <a:ext cx="4005808" cy="3200400"/>
          </a:xfrm>
          <a:prstGeom prst="upArrow">
            <a:avLst>
              <a:gd name="adj1" fmla="val 72694"/>
              <a:gd name="adj2" fmla="val 33931"/>
            </a:avLst>
          </a:prstGeom>
          <a:gradFill rotWithShape="1">
            <a:gsLst>
              <a:gs pos="0">
                <a:srgbClr val="6FC5E3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vl="0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0151" name="Text Box 39"/>
          <p:cNvSpPr txBox="1">
            <a:spLocks noChangeArrowheads="1"/>
          </p:cNvSpPr>
          <p:nvPr/>
        </p:nvSpPr>
        <p:spPr bwMode="gray">
          <a:xfrm>
            <a:off x="2588483" y="2178616"/>
            <a:ext cx="427873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ФОРМИРУЮТ КОМПЕТЕНЦИИ,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требуемые </a:t>
            </a:r>
            <a:r>
              <a:rPr lang="ru-R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</a:t>
            </a:r>
            <a:r>
              <a:rPr lang="ru-RU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выполнения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 управления </a:t>
            </a:r>
            <a:endParaRPr lang="ru-RU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определенными </a:t>
            </a:r>
            <a:r>
              <a:rPr lang="ru-R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видами </a:t>
            </a:r>
            <a:r>
              <a:rPr lang="ru-RU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</a:t>
            </a:r>
            <a:endParaRPr lang="en-US" sz="20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0152" name="AutoShape 40"/>
          <p:cNvSpPr>
            <a:spLocks noChangeArrowheads="1"/>
          </p:cNvSpPr>
          <p:nvPr/>
        </p:nvSpPr>
        <p:spPr bwMode="gray">
          <a:xfrm>
            <a:off x="5638800" y="4724400"/>
            <a:ext cx="2438400" cy="1676400"/>
          </a:xfrm>
          <a:prstGeom prst="upArrow">
            <a:avLst>
              <a:gd name="adj1" fmla="val 78306"/>
              <a:gd name="adj2" fmla="val 48213"/>
            </a:avLst>
          </a:prstGeom>
          <a:gradFill rotWithShape="1">
            <a:gsLst>
              <a:gs pos="0">
                <a:srgbClr val="EC823A"/>
              </a:gs>
              <a:gs pos="100000">
                <a:srgbClr val="003399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0154" name="AutoShape 42"/>
          <p:cNvSpPr>
            <a:spLocks noChangeArrowheads="1"/>
          </p:cNvSpPr>
          <p:nvPr/>
        </p:nvSpPr>
        <p:spPr bwMode="gray">
          <a:xfrm>
            <a:off x="3371850" y="4762500"/>
            <a:ext cx="2286000" cy="1600200"/>
          </a:xfrm>
          <a:prstGeom prst="upArrow">
            <a:avLst>
              <a:gd name="adj1" fmla="val 78306"/>
              <a:gd name="adj2" fmla="val 48213"/>
            </a:avLst>
          </a:prstGeom>
          <a:gradFill rotWithShape="1">
            <a:gsLst>
              <a:gs pos="0">
                <a:srgbClr val="EC823A"/>
              </a:gs>
              <a:gs pos="100000">
                <a:srgbClr val="003399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vl="0" algn="ctr"/>
            <a:r>
              <a:rPr lang="ru-RU" dirty="0">
                <a:solidFill>
                  <a:srgbClr val="FFFFFF"/>
                </a:solidFill>
              </a:rPr>
              <a:t>ИНТЕГРИРОВАННЫЕ ЗНАНИЯ, УМЕНИЯ И НАВЫКИ </a:t>
            </a:r>
          </a:p>
          <a:p>
            <a:pPr lvl="0" algn="ctr"/>
            <a:r>
              <a:rPr lang="ru-RU" dirty="0">
                <a:solidFill>
                  <a:srgbClr val="FFFFFF"/>
                </a:solidFill>
              </a:rPr>
              <a:t>через обучение смежным тематикам различных </a:t>
            </a:r>
          </a:p>
          <a:p>
            <a:pPr lvl="0" algn="ctr"/>
            <a:r>
              <a:rPr lang="ru-RU" dirty="0">
                <a:solidFill>
                  <a:srgbClr val="FFFFFF"/>
                </a:solidFill>
              </a:rPr>
              <a:t>дисциплин и практического закрепления</a:t>
            </a:r>
          </a:p>
        </p:txBody>
      </p:sp>
      <p:sp>
        <p:nvSpPr>
          <p:cNvPr id="90158" name="AutoShape 46"/>
          <p:cNvSpPr>
            <a:spLocks noChangeArrowheads="1"/>
          </p:cNvSpPr>
          <p:nvPr/>
        </p:nvSpPr>
        <p:spPr bwMode="gray">
          <a:xfrm>
            <a:off x="1123950" y="4772025"/>
            <a:ext cx="2286000" cy="1600200"/>
          </a:xfrm>
          <a:prstGeom prst="upArrow">
            <a:avLst>
              <a:gd name="adj1" fmla="val 78306"/>
              <a:gd name="adj2" fmla="val 48213"/>
            </a:avLst>
          </a:prstGeom>
          <a:gradFill rotWithShape="1">
            <a:gsLst>
              <a:gs pos="0">
                <a:srgbClr val="EC823A"/>
              </a:gs>
              <a:gs pos="100000">
                <a:srgbClr val="003399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lvl="0" algn="ctr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74278" y="3485302"/>
            <a:ext cx="49071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2060"/>
                </a:solidFill>
              </a:rPr>
              <a:t>открыты </a:t>
            </a:r>
            <a:r>
              <a:rPr lang="ru-RU" b="1" dirty="0">
                <a:solidFill>
                  <a:srgbClr val="002060"/>
                </a:solidFill>
              </a:rPr>
              <a:t>и </a:t>
            </a:r>
            <a:r>
              <a:rPr lang="ru-RU" b="1" dirty="0" smtClean="0">
                <a:solidFill>
                  <a:srgbClr val="002060"/>
                </a:solidFill>
              </a:rPr>
              <a:t>мобильны</a:t>
            </a:r>
          </a:p>
          <a:p>
            <a:pPr lvl="0" algn="ctr"/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реагирования на потребности рынка образовательных услуг.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20" y="2564904"/>
            <a:ext cx="1487165" cy="1751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84" y="1684001"/>
            <a:ext cx="1471055" cy="1634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511" y="1665911"/>
            <a:ext cx="1483378" cy="1633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Рисунок 17" descr="C:\Documents and Settings\Admin\Рабочий стол\приказыы\1 - 001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544" y="2598814"/>
            <a:ext cx="1163611" cy="1467698"/>
          </a:xfrm>
          <a:prstGeom prst="rect">
            <a:avLst/>
          </a:prstGeom>
          <a:ln w="38100">
            <a:solidFill>
              <a:sysClr val="windowText" lastClr="00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17" y="3363378"/>
            <a:ext cx="2040788" cy="1545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Рисунок 19" descr="C:\Users\Админ\AppData\Local\Microsoft\Windows\Temporary Internet Files\Content.Word\7 - 0008.tif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21" y="3540976"/>
            <a:ext cx="1640636" cy="1051071"/>
          </a:xfrm>
          <a:prstGeom prst="rect">
            <a:avLst/>
          </a:prstGeom>
          <a:ln w="28575">
            <a:solidFill>
              <a:sysClr val="windowText" lastClr="0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07503" y="6362700"/>
            <a:ext cx="8895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разработаны под квалификационные требования работодателей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41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hlinkClick r:id="rId2" action="ppaction://hlinkpres?slideindex=1&amp;slidetitle=" tooltip="ПРОГРАММА"/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07504" y="1124744"/>
            <a:ext cx="8928992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928992" cy="1145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ятиугольник 4">
            <a:hlinkClick r:id="rId2" action="ppaction://hlinkpres?slideindex=1&amp;slidetitle="/>
          </p:cNvPr>
          <p:cNvSpPr/>
          <p:nvPr/>
        </p:nvSpPr>
        <p:spPr>
          <a:xfrm>
            <a:off x="6516216" y="2764553"/>
            <a:ext cx="2160240" cy="288032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hlinkClick r:id="rId2" action="ppaction://hlinkpres?slideindex=1&amp;slidetitle="/>
              </a:rPr>
              <a:t>ПРОГРАММЫ</a:t>
            </a:r>
            <a:endParaRPr lang="ru-RU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136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G_Diagram_058">
  <a:themeElements>
    <a:clrScheme name="CD100_dark_2002 7">
      <a:dk1>
        <a:srgbClr val="003B76"/>
      </a:dk1>
      <a:lt1>
        <a:srgbClr val="FFFFFF"/>
      </a:lt1>
      <a:dk2>
        <a:srgbClr val="003399"/>
      </a:dk2>
      <a:lt2>
        <a:srgbClr val="C0C0C0"/>
      </a:lt2>
      <a:accent1>
        <a:srgbClr val="FCC704"/>
      </a:accent1>
      <a:accent2>
        <a:srgbClr val="A01DD5"/>
      </a:accent2>
      <a:accent3>
        <a:srgbClr val="AAADCA"/>
      </a:accent3>
      <a:accent4>
        <a:srgbClr val="DADADA"/>
      </a:accent4>
      <a:accent5>
        <a:srgbClr val="FDE0AA"/>
      </a:accent5>
      <a:accent6>
        <a:srgbClr val="9119C1"/>
      </a:accent6>
      <a:hlink>
        <a:srgbClr val="66C5F4"/>
      </a:hlink>
      <a:folHlink>
        <a:srgbClr val="009999"/>
      </a:folHlink>
    </a:clrScheme>
    <a:fontScheme name="CD100_dark_200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D100_dark_2002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5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6">
        <a:dk1>
          <a:srgbClr val="003B76"/>
        </a:dk1>
        <a:lt1>
          <a:srgbClr val="FFFFFF"/>
        </a:lt1>
        <a:dk2>
          <a:srgbClr val="003399"/>
        </a:dk2>
        <a:lt2>
          <a:srgbClr val="C0C0C0"/>
        </a:lt2>
        <a:accent1>
          <a:srgbClr val="FCC704"/>
        </a:accent1>
        <a:accent2>
          <a:srgbClr val="A01DD5"/>
        </a:accent2>
        <a:accent3>
          <a:srgbClr val="AAADCA"/>
        </a:accent3>
        <a:accent4>
          <a:srgbClr val="DADADA"/>
        </a:accent4>
        <a:accent5>
          <a:srgbClr val="FDE0AA"/>
        </a:accent5>
        <a:accent6>
          <a:srgbClr val="9119C1"/>
        </a:accent6>
        <a:hlink>
          <a:srgbClr val="126CD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7">
        <a:dk1>
          <a:srgbClr val="003B76"/>
        </a:dk1>
        <a:lt1>
          <a:srgbClr val="FFFFFF"/>
        </a:lt1>
        <a:dk2>
          <a:srgbClr val="003399"/>
        </a:dk2>
        <a:lt2>
          <a:srgbClr val="C0C0C0"/>
        </a:lt2>
        <a:accent1>
          <a:srgbClr val="FCC704"/>
        </a:accent1>
        <a:accent2>
          <a:srgbClr val="A01DD5"/>
        </a:accent2>
        <a:accent3>
          <a:srgbClr val="AAADCA"/>
        </a:accent3>
        <a:accent4>
          <a:srgbClr val="DADADA"/>
        </a:accent4>
        <a:accent5>
          <a:srgbClr val="FDE0AA"/>
        </a:accent5>
        <a:accent6>
          <a:srgbClr val="9119C1"/>
        </a:accent6>
        <a:hlink>
          <a:srgbClr val="66C5F4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55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G_Diagram_040">
  <a:themeElements>
    <a:clrScheme name="CD100_dark_2002 7">
      <a:dk1>
        <a:srgbClr val="003B76"/>
      </a:dk1>
      <a:lt1>
        <a:srgbClr val="FFFFFF"/>
      </a:lt1>
      <a:dk2>
        <a:srgbClr val="003399"/>
      </a:dk2>
      <a:lt2>
        <a:srgbClr val="C0C0C0"/>
      </a:lt2>
      <a:accent1>
        <a:srgbClr val="FCC704"/>
      </a:accent1>
      <a:accent2>
        <a:srgbClr val="A01DD5"/>
      </a:accent2>
      <a:accent3>
        <a:srgbClr val="AAADCA"/>
      </a:accent3>
      <a:accent4>
        <a:srgbClr val="DADADA"/>
      </a:accent4>
      <a:accent5>
        <a:srgbClr val="FDE0AA"/>
      </a:accent5>
      <a:accent6>
        <a:srgbClr val="9119C1"/>
      </a:accent6>
      <a:hlink>
        <a:srgbClr val="66C5F4"/>
      </a:hlink>
      <a:folHlink>
        <a:srgbClr val="009999"/>
      </a:folHlink>
    </a:clrScheme>
    <a:fontScheme name="CD100_dark_200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gray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wrap="none">
        <a:spAutoFit/>
      </a:bodyPr>
      <a:lstStyle>
        <a:defPPr>
          <a:defRPr b="1" dirty="0">
            <a:solidFill>
              <a:srgbClr val="000000"/>
            </a:solidFill>
          </a:defRPr>
        </a:defPPr>
      </a:lstStyle>
    </a:txDef>
  </a:objectDefaults>
  <a:extraClrSchemeLst>
    <a:extraClrScheme>
      <a:clrScheme name="CD100_dark_2002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5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6">
        <a:dk1>
          <a:srgbClr val="003B76"/>
        </a:dk1>
        <a:lt1>
          <a:srgbClr val="FFFFFF"/>
        </a:lt1>
        <a:dk2>
          <a:srgbClr val="003399"/>
        </a:dk2>
        <a:lt2>
          <a:srgbClr val="C0C0C0"/>
        </a:lt2>
        <a:accent1>
          <a:srgbClr val="FCC704"/>
        </a:accent1>
        <a:accent2>
          <a:srgbClr val="A01DD5"/>
        </a:accent2>
        <a:accent3>
          <a:srgbClr val="AAADCA"/>
        </a:accent3>
        <a:accent4>
          <a:srgbClr val="DADADA"/>
        </a:accent4>
        <a:accent5>
          <a:srgbClr val="FDE0AA"/>
        </a:accent5>
        <a:accent6>
          <a:srgbClr val="9119C1"/>
        </a:accent6>
        <a:hlink>
          <a:srgbClr val="126CD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7">
        <a:dk1>
          <a:srgbClr val="003B76"/>
        </a:dk1>
        <a:lt1>
          <a:srgbClr val="FFFFFF"/>
        </a:lt1>
        <a:dk2>
          <a:srgbClr val="003399"/>
        </a:dk2>
        <a:lt2>
          <a:srgbClr val="C0C0C0"/>
        </a:lt2>
        <a:accent1>
          <a:srgbClr val="FCC704"/>
        </a:accent1>
        <a:accent2>
          <a:srgbClr val="A01DD5"/>
        </a:accent2>
        <a:accent3>
          <a:srgbClr val="AAADCA"/>
        </a:accent3>
        <a:accent4>
          <a:srgbClr val="DADADA"/>
        </a:accent4>
        <a:accent5>
          <a:srgbClr val="FDE0AA"/>
        </a:accent5>
        <a:accent6>
          <a:srgbClr val="9119C1"/>
        </a:accent6>
        <a:hlink>
          <a:srgbClr val="66C5F4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G_Diagram_046">
  <a:themeElements>
    <a:clrScheme name="CD100_dark_2002 7">
      <a:dk1>
        <a:srgbClr val="003B76"/>
      </a:dk1>
      <a:lt1>
        <a:srgbClr val="FFFFFF"/>
      </a:lt1>
      <a:dk2>
        <a:srgbClr val="003399"/>
      </a:dk2>
      <a:lt2>
        <a:srgbClr val="C0C0C0"/>
      </a:lt2>
      <a:accent1>
        <a:srgbClr val="FCC704"/>
      </a:accent1>
      <a:accent2>
        <a:srgbClr val="A01DD5"/>
      </a:accent2>
      <a:accent3>
        <a:srgbClr val="AAADCA"/>
      </a:accent3>
      <a:accent4>
        <a:srgbClr val="DADADA"/>
      </a:accent4>
      <a:accent5>
        <a:srgbClr val="FDE0AA"/>
      </a:accent5>
      <a:accent6>
        <a:srgbClr val="9119C1"/>
      </a:accent6>
      <a:hlink>
        <a:srgbClr val="66C5F4"/>
      </a:hlink>
      <a:folHlink>
        <a:srgbClr val="009999"/>
      </a:folHlink>
    </a:clrScheme>
    <a:fontScheme name="CD100_dark_200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D100_dark_2002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5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6">
        <a:dk1>
          <a:srgbClr val="003B76"/>
        </a:dk1>
        <a:lt1>
          <a:srgbClr val="FFFFFF"/>
        </a:lt1>
        <a:dk2>
          <a:srgbClr val="003399"/>
        </a:dk2>
        <a:lt2>
          <a:srgbClr val="C0C0C0"/>
        </a:lt2>
        <a:accent1>
          <a:srgbClr val="FCC704"/>
        </a:accent1>
        <a:accent2>
          <a:srgbClr val="A01DD5"/>
        </a:accent2>
        <a:accent3>
          <a:srgbClr val="AAADCA"/>
        </a:accent3>
        <a:accent4>
          <a:srgbClr val="DADADA"/>
        </a:accent4>
        <a:accent5>
          <a:srgbClr val="FDE0AA"/>
        </a:accent5>
        <a:accent6>
          <a:srgbClr val="9119C1"/>
        </a:accent6>
        <a:hlink>
          <a:srgbClr val="126CD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7">
        <a:dk1>
          <a:srgbClr val="003B76"/>
        </a:dk1>
        <a:lt1>
          <a:srgbClr val="FFFFFF"/>
        </a:lt1>
        <a:dk2>
          <a:srgbClr val="003399"/>
        </a:dk2>
        <a:lt2>
          <a:srgbClr val="C0C0C0"/>
        </a:lt2>
        <a:accent1>
          <a:srgbClr val="FCC704"/>
        </a:accent1>
        <a:accent2>
          <a:srgbClr val="A01DD5"/>
        </a:accent2>
        <a:accent3>
          <a:srgbClr val="AAADCA"/>
        </a:accent3>
        <a:accent4>
          <a:srgbClr val="DADADA"/>
        </a:accent4>
        <a:accent5>
          <a:srgbClr val="FDE0AA"/>
        </a:accent5>
        <a:accent6>
          <a:srgbClr val="9119C1"/>
        </a:accent6>
        <a:hlink>
          <a:srgbClr val="66C5F4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G_Diagram_008">
  <a:themeElements>
    <a:clrScheme name="CD100_dark_2002 7">
      <a:dk1>
        <a:srgbClr val="003B76"/>
      </a:dk1>
      <a:lt1>
        <a:srgbClr val="FFFFFF"/>
      </a:lt1>
      <a:dk2>
        <a:srgbClr val="003399"/>
      </a:dk2>
      <a:lt2>
        <a:srgbClr val="C0C0C0"/>
      </a:lt2>
      <a:accent1>
        <a:srgbClr val="FCC704"/>
      </a:accent1>
      <a:accent2>
        <a:srgbClr val="A01DD5"/>
      </a:accent2>
      <a:accent3>
        <a:srgbClr val="AAADCA"/>
      </a:accent3>
      <a:accent4>
        <a:srgbClr val="DADADA"/>
      </a:accent4>
      <a:accent5>
        <a:srgbClr val="FDE0AA"/>
      </a:accent5>
      <a:accent6>
        <a:srgbClr val="9119C1"/>
      </a:accent6>
      <a:hlink>
        <a:srgbClr val="66C5F4"/>
      </a:hlink>
      <a:folHlink>
        <a:srgbClr val="009999"/>
      </a:folHlink>
    </a:clrScheme>
    <a:fontScheme name="CD100_dark_200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D100_dark_2002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5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6">
        <a:dk1>
          <a:srgbClr val="003B76"/>
        </a:dk1>
        <a:lt1>
          <a:srgbClr val="FFFFFF"/>
        </a:lt1>
        <a:dk2>
          <a:srgbClr val="003399"/>
        </a:dk2>
        <a:lt2>
          <a:srgbClr val="C0C0C0"/>
        </a:lt2>
        <a:accent1>
          <a:srgbClr val="FCC704"/>
        </a:accent1>
        <a:accent2>
          <a:srgbClr val="A01DD5"/>
        </a:accent2>
        <a:accent3>
          <a:srgbClr val="AAADCA"/>
        </a:accent3>
        <a:accent4>
          <a:srgbClr val="DADADA"/>
        </a:accent4>
        <a:accent5>
          <a:srgbClr val="FDE0AA"/>
        </a:accent5>
        <a:accent6>
          <a:srgbClr val="9119C1"/>
        </a:accent6>
        <a:hlink>
          <a:srgbClr val="126CD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D100_dark_2002 7">
        <a:dk1>
          <a:srgbClr val="003B76"/>
        </a:dk1>
        <a:lt1>
          <a:srgbClr val="FFFFFF"/>
        </a:lt1>
        <a:dk2>
          <a:srgbClr val="003399"/>
        </a:dk2>
        <a:lt2>
          <a:srgbClr val="C0C0C0"/>
        </a:lt2>
        <a:accent1>
          <a:srgbClr val="FCC704"/>
        </a:accent1>
        <a:accent2>
          <a:srgbClr val="A01DD5"/>
        </a:accent2>
        <a:accent3>
          <a:srgbClr val="AAADCA"/>
        </a:accent3>
        <a:accent4>
          <a:srgbClr val="DADADA"/>
        </a:accent4>
        <a:accent5>
          <a:srgbClr val="FDE0AA"/>
        </a:accent5>
        <a:accent6>
          <a:srgbClr val="9119C1"/>
        </a:accent6>
        <a:hlink>
          <a:srgbClr val="66C5F4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1930</TotalTime>
  <Words>784</Words>
  <Application>Microsoft Office PowerPoint</Application>
  <PresentationFormat>Экран (4:3)</PresentationFormat>
  <Paragraphs>192</Paragraphs>
  <Slides>23</Slides>
  <Notes>18</Notes>
  <HiddenSlides>0</HiddenSlides>
  <MMClips>0</MMClips>
  <ScaleCrop>false</ScaleCrop>
  <HeadingPairs>
    <vt:vector size="6" baseType="variant">
      <vt:variant>
        <vt:lpstr>Тема</vt:lpstr>
      </vt:variant>
      <vt:variant>
        <vt:i4>7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TG_Diagram_058</vt:lpstr>
      <vt:lpstr>Тема Office</vt:lpstr>
      <vt:lpstr>2_Тема Office</vt:lpstr>
      <vt:lpstr>455</vt:lpstr>
      <vt:lpstr>TG_Diagram_040</vt:lpstr>
      <vt:lpstr>TG_Diagram_046</vt:lpstr>
      <vt:lpstr>TG_Diagram_008</vt:lpstr>
      <vt:lpstr>Точечный рисунок</vt:lpstr>
      <vt:lpstr>Презентация PowerPoint</vt:lpstr>
      <vt:lpstr>Презентация PowerPoint</vt:lpstr>
      <vt:lpstr>Презентация PowerPoint</vt:lpstr>
      <vt:lpstr>Концептуальные подходы   образовательной программы ВТШ</vt:lpstr>
      <vt:lpstr>Презентация PowerPoint</vt:lpstr>
      <vt:lpstr>Презентация PowerPoint</vt:lpstr>
      <vt:lpstr>Презентация PowerPoint</vt:lpstr>
      <vt:lpstr>Практикориентированные образовательные программы прикладного бакалавриата ВТШ-К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139</cp:revision>
  <dcterms:created xsi:type="dcterms:W3CDTF">2015-09-16T03:11:18Z</dcterms:created>
  <dcterms:modified xsi:type="dcterms:W3CDTF">2015-10-03T06:33:08Z</dcterms:modified>
</cp:coreProperties>
</file>